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Montserrat" panose="00000500000000000000" pitchFamily="2" charset="0"/>
      <p:regular r:id="rId21"/>
      <p:bold r:id="rId22"/>
      <p:italic r:id="rId23"/>
      <p:boldItalic r:id="rId24"/>
    </p:embeddedFont>
    <p:embeddedFont>
      <p:font typeface="Montserrat Light" panose="00000400000000000000" pitchFamily="2" charset="0"/>
      <p:regular r:id="rId25"/>
      <p:bold r:id="rId26"/>
      <p:italic r:id="rId27"/>
      <p:boldItalic r:id="rId28"/>
    </p:embeddedFont>
    <p:embeddedFont>
      <p:font typeface="Montserrat SemiBold" panose="00000700000000000000" pitchFamily="2" charset="0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8" d="100"/>
          <a:sy n="88" d="100"/>
        </p:scale>
        <p:origin x="876" y="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font" Target="fonts/font1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e9d5801f8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" name="Google Shape;52;g3e9d5801f8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dc2137910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59" name="Google Shape;59;g3dc2137910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dc21379108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5" name="Google Shape;65;g3dc21379108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3dc21379108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9" name="Google Shape;79;g3dc21379108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dc21379108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2" name="Google Shape;92;g3dc21379108_0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dc21379108_0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3" name="Google Shape;113;g3dc21379108_0_1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3dc21379108_0_1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6" name="Google Shape;136;g3dc21379108_0_1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3e9d5801f89_0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8" name="Google Shape;158;g3e9d5801f89_0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3dc21379108_0_1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9" name="Google Shape;179;g3dc21379108_0_1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def53c211a_1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2" name="Google Shape;202;g3def53c211a_1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3e9d5801f89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4" name="Google Shape;224;g3e9d5801f89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3dc21379108_0_3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6" name="Google Shape;246;g3dc21379108_0_3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3dc21379108_0_2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9" name="Google Shape;269;g3dc21379108_0_2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3dc21379108_0_3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1" name="Google Shape;291;g3dc21379108_0_3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419"/>
              <a:t>‹Nº›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wfs.mx/arrendamiento/my-leasing.html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hyperlink" Target="https://www.garantiaextendidaonline.com" TargetMode="Externa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g"/><Relationship Id="rId5" Type="http://schemas.openxmlformats.org/officeDocument/2006/relationships/image" Target="../media/image16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bit.ly/seguros-vwfs" TargetMode="Externa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hyperlink" Target="https://bit.ly/seguros-vwfs" TargetMode="Externa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11.png"/><Relationship Id="rId7" Type="http://schemas.openxmlformats.org/officeDocument/2006/relationships/image" Target="../media/image2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16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bit.ly/seguros-vwfs" TargetMode="Externa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27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bit.ly/seguros-vwfs" TargetMode="Externa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8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 title="#551_Logo VWFS-0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52650" y="152400"/>
            <a:ext cx="4838702" cy="483870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5" name="Google Shape;55;p13"/>
          <p:cNvCxnSpPr/>
          <p:nvPr/>
        </p:nvCxnSpPr>
        <p:spPr>
          <a:xfrm>
            <a:off x="957850" y="4133175"/>
            <a:ext cx="7308600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6" name="Google Shape;56;p13"/>
          <p:cNvSpPr txBox="1"/>
          <p:nvPr/>
        </p:nvSpPr>
        <p:spPr>
          <a:xfrm>
            <a:off x="2649750" y="4369350"/>
            <a:ext cx="3844500" cy="4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419" sz="18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ESCALETA DE ABRIL</a:t>
            </a:r>
            <a:endParaRPr sz="1800" b="1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body" idx="4294967295"/>
          </p:nvPr>
        </p:nvSpPr>
        <p:spPr>
          <a:xfrm>
            <a:off x="2879400" y="1825350"/>
            <a:ext cx="3385200" cy="14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s-419" sz="3600" b="1">
                <a:solidFill>
                  <a:schemeClr val="lt1"/>
                </a:solidFill>
              </a:rPr>
              <a:t>Pilares de</a:t>
            </a:r>
            <a:endParaRPr sz="3600" b="1">
              <a:solidFill>
                <a:schemeClr val="lt1"/>
              </a:solidFill>
            </a:endParaRPr>
          </a:p>
          <a:p>
            <a:pPr marL="0" lvl="0" indent="0" algn="ctr" rtl="0">
              <a:lnSpc>
                <a:spcPct val="100000"/>
              </a:lnSpc>
              <a:spcBef>
                <a:spcPts val="100"/>
              </a:spcBef>
              <a:spcAft>
                <a:spcPts val="100"/>
              </a:spcAft>
              <a:buSzPts val="1800"/>
              <a:buNone/>
            </a:pPr>
            <a:r>
              <a:rPr lang="es-419" sz="3600" b="1">
                <a:solidFill>
                  <a:schemeClr val="lt1"/>
                </a:solidFill>
              </a:rPr>
              <a:t>Comunicación</a:t>
            </a:r>
            <a:endParaRPr sz="3600" b="1">
              <a:solidFill>
                <a:schemeClr val="lt1"/>
              </a:solidFill>
            </a:endParaRPr>
          </a:p>
        </p:txBody>
      </p:sp>
      <p:pic>
        <p:nvPicPr>
          <p:cNvPr id="62" name="Google Shape;62;p1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38950" y="4297750"/>
            <a:ext cx="1084550" cy="652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/>
          <p:nvPr/>
        </p:nvSpPr>
        <p:spPr>
          <a:xfrm>
            <a:off x="4582500" y="408300"/>
            <a:ext cx="4079700" cy="43269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rgbClr val="001E6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15"/>
          <p:cNvSpPr/>
          <p:nvPr/>
        </p:nvSpPr>
        <p:spPr>
          <a:xfrm>
            <a:off x="4971600" y="2867933"/>
            <a:ext cx="3301500" cy="1596241"/>
          </a:xfrm>
          <a:prstGeom prst="rect">
            <a:avLst/>
          </a:prstGeom>
          <a:solidFill>
            <a:srgbClr val="001E6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638B2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" name="Google Shape;69;p15"/>
          <p:cNvSpPr txBox="1"/>
          <p:nvPr/>
        </p:nvSpPr>
        <p:spPr>
          <a:xfrm>
            <a:off x="4799100" y="917430"/>
            <a:ext cx="3646500" cy="1950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Objetivo: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Leasing.</a:t>
            </a: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Mensaje central: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Estrenar es más fácil de lo que imaginas.</a:t>
            </a: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Territorio narrativo: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Mostrar los beneficios del producto de leasing.</a:t>
            </a: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0" name="Google Shape;70;p15"/>
          <p:cNvSpPr/>
          <p:nvPr/>
        </p:nvSpPr>
        <p:spPr>
          <a:xfrm>
            <a:off x="4971600" y="287225"/>
            <a:ext cx="3301500" cy="469200"/>
          </a:xfrm>
          <a:prstGeom prst="rect">
            <a:avLst/>
          </a:prstGeom>
          <a:solidFill>
            <a:srgbClr val="001E6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638B2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Google Shape;71;p15"/>
          <p:cNvSpPr/>
          <p:nvPr/>
        </p:nvSpPr>
        <p:spPr>
          <a:xfrm>
            <a:off x="357975" y="408300"/>
            <a:ext cx="4079700" cy="43269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rgbClr val="0062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" name="Google Shape;72;p15"/>
          <p:cNvSpPr/>
          <p:nvPr/>
        </p:nvSpPr>
        <p:spPr>
          <a:xfrm>
            <a:off x="747075" y="2914420"/>
            <a:ext cx="3301500" cy="1549929"/>
          </a:xfrm>
          <a:prstGeom prst="rect">
            <a:avLst/>
          </a:prstGeom>
          <a:solidFill>
            <a:srgbClr val="0062E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638B2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" name="Google Shape;73;p15"/>
          <p:cNvSpPr txBox="1"/>
          <p:nvPr/>
        </p:nvSpPr>
        <p:spPr>
          <a:xfrm>
            <a:off x="574575" y="927800"/>
            <a:ext cx="3646500" cy="158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Objetivo: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Impulsar clics al </a:t>
            </a:r>
            <a:r>
              <a:rPr lang="es-419" sz="1300" dirty="0" err="1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prevaluador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b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Mensaje central: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No necesitas esperar para saber si puedes estrenar.</a:t>
            </a: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b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Territorio narrativo: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El primer paso es fácil, rápido y puede comenzar hoy.</a:t>
            </a: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4" name="Google Shape;74;p15"/>
          <p:cNvSpPr/>
          <p:nvPr/>
        </p:nvSpPr>
        <p:spPr>
          <a:xfrm>
            <a:off x="747075" y="287225"/>
            <a:ext cx="3301500" cy="469200"/>
          </a:xfrm>
          <a:prstGeom prst="rect">
            <a:avLst/>
          </a:prstGeom>
          <a:solidFill>
            <a:srgbClr val="0062E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" name="Google Shape;75;p15"/>
          <p:cNvSpPr txBox="1"/>
          <p:nvPr/>
        </p:nvSpPr>
        <p:spPr>
          <a:xfrm>
            <a:off x="846975" y="337186"/>
            <a:ext cx="31017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2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Tu auto empieza hoy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6" name="Google Shape;76;p15"/>
          <p:cNvSpPr txBox="1"/>
          <p:nvPr/>
        </p:nvSpPr>
        <p:spPr>
          <a:xfrm>
            <a:off x="5071487" y="337186"/>
            <a:ext cx="31017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2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El auto a tu alcance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/>
          <p:nvPr/>
        </p:nvSpPr>
        <p:spPr>
          <a:xfrm>
            <a:off x="4582500" y="408300"/>
            <a:ext cx="4079700" cy="42795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rgbClr val="77777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Google Shape;82;p16"/>
          <p:cNvSpPr/>
          <p:nvPr/>
        </p:nvSpPr>
        <p:spPr>
          <a:xfrm>
            <a:off x="4971600" y="3331029"/>
            <a:ext cx="3512700" cy="1216046"/>
          </a:xfrm>
          <a:prstGeom prst="rect">
            <a:avLst/>
          </a:prstGeom>
          <a:solidFill>
            <a:srgbClr val="77777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638B2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" name="Google Shape;83;p16"/>
          <p:cNvSpPr txBox="1"/>
          <p:nvPr/>
        </p:nvSpPr>
        <p:spPr>
          <a:xfrm>
            <a:off x="4932950" y="1039425"/>
            <a:ext cx="3512700" cy="198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Objetivo: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Mantener las redes activas y generar conversación.</a:t>
            </a:r>
            <a:b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Mensaje central: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La movilidad es parte de la vida diaria.</a:t>
            </a:r>
            <a:endParaRPr sz="13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b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es-419" sz="130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Territorio narrativo: </a:t>
            </a:r>
            <a:r>
              <a:rPr lang="es-419" sz="13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Preguntas, experiencias, conversación, tendencias, consejos prácticos.</a:t>
            </a:r>
            <a:endParaRPr sz="1300" b="0" i="0" u="none" strike="noStrike" cap="none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4" name="Google Shape;84;p16"/>
          <p:cNvSpPr/>
          <p:nvPr/>
        </p:nvSpPr>
        <p:spPr>
          <a:xfrm>
            <a:off x="357975" y="408300"/>
            <a:ext cx="4079700" cy="43269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rgbClr val="404E5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16"/>
          <p:cNvSpPr/>
          <p:nvPr/>
        </p:nvSpPr>
        <p:spPr>
          <a:xfrm>
            <a:off x="519175" y="3361449"/>
            <a:ext cx="3760800" cy="1185625"/>
          </a:xfrm>
          <a:prstGeom prst="rect">
            <a:avLst/>
          </a:prstGeom>
          <a:solidFill>
            <a:srgbClr val="404E5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638B2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16"/>
          <p:cNvSpPr txBox="1"/>
          <p:nvPr/>
        </p:nvSpPr>
        <p:spPr>
          <a:xfrm>
            <a:off x="576325" y="1115625"/>
            <a:ext cx="3646500" cy="2348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25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Objetivo: </a:t>
            </a:r>
            <a:r>
              <a:rPr lang="es-419" sz="125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Fortaleces las visitas a los portales de seguros y Garantía Extendida de venta online.</a:t>
            </a:r>
            <a:endParaRPr sz="125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25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Mensaje central: </a:t>
            </a:r>
            <a:r>
              <a:rPr lang="es-419" sz="125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La tranquilidad de manejar seguro.</a:t>
            </a:r>
            <a:endParaRPr sz="125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250" b="1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Territorio narrativo: </a:t>
            </a:r>
            <a:r>
              <a:rPr lang="es-419" sz="125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Asegura tu vehículo, desde hoy.</a:t>
            </a:r>
            <a:endParaRPr sz="125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7" name="Google Shape;87;p16"/>
          <p:cNvSpPr/>
          <p:nvPr/>
        </p:nvSpPr>
        <p:spPr>
          <a:xfrm>
            <a:off x="747075" y="287225"/>
            <a:ext cx="3301500" cy="469200"/>
          </a:xfrm>
          <a:prstGeom prst="rect">
            <a:avLst/>
          </a:prstGeom>
          <a:solidFill>
            <a:srgbClr val="404E5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16"/>
          <p:cNvSpPr txBox="1"/>
          <p:nvPr/>
        </p:nvSpPr>
        <p:spPr>
          <a:xfrm>
            <a:off x="748825" y="337175"/>
            <a:ext cx="33015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2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Decisiones inteligentes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9" name="Google Shape;89;p16"/>
          <p:cNvSpPr txBox="1"/>
          <p:nvPr/>
        </p:nvSpPr>
        <p:spPr>
          <a:xfrm>
            <a:off x="4971600" y="287225"/>
            <a:ext cx="3301500" cy="369300"/>
          </a:xfrm>
          <a:prstGeom prst="rect">
            <a:avLst/>
          </a:prstGeom>
          <a:solidFill>
            <a:srgbClr val="777777"/>
          </a:solidFill>
          <a:ln w="9525" cap="flat" cmpd="sng">
            <a:solidFill>
              <a:srgbClr val="77777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2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Tendencias</a:t>
            </a:r>
            <a:endParaRPr sz="1200" b="1" i="0" u="none" strike="noStrike" cap="none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7" title="Recurso 1.png"/>
          <p:cNvPicPr preferRelativeResize="0"/>
          <p:nvPr/>
        </p:nvPicPr>
        <p:blipFill rotWithShape="1">
          <a:blip r:embed="rId3">
            <a:alphaModFix amt="17000"/>
          </a:blip>
          <a:srcRect t="13274" b="22910"/>
          <a:stretch/>
        </p:blipFill>
        <p:spPr>
          <a:xfrm>
            <a:off x="0" y="-40950"/>
            <a:ext cx="9144003" cy="5225401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7"/>
          <p:cNvSpPr/>
          <p:nvPr/>
        </p:nvSpPr>
        <p:spPr>
          <a:xfrm>
            <a:off x="0" y="478336"/>
            <a:ext cx="2653800" cy="3735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17"/>
          <p:cNvSpPr txBox="1"/>
          <p:nvPr/>
        </p:nvSpPr>
        <p:spPr>
          <a:xfrm>
            <a:off x="1590880" y="478336"/>
            <a:ext cx="1036200" cy="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s-419" sz="14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Objetivo:</a:t>
            </a:r>
            <a:endParaRPr sz="14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97" name="Google Shape;97;p1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6894" y="297561"/>
            <a:ext cx="1139900" cy="121085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7"/>
          <p:cNvSpPr/>
          <p:nvPr/>
        </p:nvSpPr>
        <p:spPr>
          <a:xfrm>
            <a:off x="0" y="2430617"/>
            <a:ext cx="3317100" cy="3735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7"/>
          <p:cNvSpPr txBox="1"/>
          <p:nvPr/>
        </p:nvSpPr>
        <p:spPr>
          <a:xfrm>
            <a:off x="1661500" y="2430617"/>
            <a:ext cx="1655700" cy="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4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Mensaje clave:</a:t>
            </a: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17"/>
          <p:cNvSpPr txBox="1"/>
          <p:nvPr/>
        </p:nvSpPr>
        <p:spPr>
          <a:xfrm>
            <a:off x="1536800" y="2743725"/>
            <a:ext cx="6614700" cy="93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17361D"/>
              </a:buClr>
              <a:buSzPts val="1200"/>
              <a:buFont typeface="Montserrat"/>
              <a:buChar char="-"/>
            </a:pPr>
            <a:r>
              <a:rPr lang="es-419" sz="11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Back to Home, reparación en concesionaria oficial.</a:t>
            </a:r>
            <a:endParaRPr sz="11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ontserrat"/>
              <a:buChar char="-"/>
            </a:pPr>
            <a:r>
              <a:rPr lang="es-419" sz="11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través de nuestros portales online tienes una experiencia más rápida y segura.</a:t>
            </a:r>
            <a:endParaRPr sz="11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01" name="Google Shape;101;p1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6894" y="2249842"/>
            <a:ext cx="1139900" cy="121085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7"/>
          <p:cNvSpPr/>
          <p:nvPr/>
        </p:nvSpPr>
        <p:spPr>
          <a:xfrm>
            <a:off x="0" y="3902442"/>
            <a:ext cx="3317100" cy="3735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7"/>
          <p:cNvSpPr txBox="1"/>
          <p:nvPr/>
        </p:nvSpPr>
        <p:spPr>
          <a:xfrm>
            <a:off x="1661500" y="3902442"/>
            <a:ext cx="1655700" cy="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4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CTA’s:</a:t>
            </a: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7"/>
          <p:cNvSpPr txBox="1"/>
          <p:nvPr/>
        </p:nvSpPr>
        <p:spPr>
          <a:xfrm>
            <a:off x="1661500" y="4290040"/>
            <a:ext cx="6768900" cy="74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SzPts val="1100"/>
              <a:buFont typeface="Montserrat"/>
              <a:buChar char="-"/>
            </a:pPr>
            <a:r>
              <a:rPr lang="es-419" sz="1100">
                <a:latin typeface="Montserrat"/>
                <a:ea typeface="Montserrat"/>
                <a:cs typeface="Montserrat"/>
                <a:sym typeface="Montserrat"/>
              </a:rPr>
              <a:t>Clic en el enlace (formulario) y comentarios.</a:t>
            </a:r>
            <a:endParaRPr sz="1100">
              <a:latin typeface="Montserrat"/>
              <a:ea typeface="Montserrat"/>
              <a:cs typeface="Montserrat"/>
              <a:sym typeface="Montserrat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ontserrat"/>
              <a:buChar char="-"/>
            </a:pPr>
            <a:r>
              <a:rPr lang="es-419" sz="11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Contrata tu seguro de auto aquí.</a:t>
            </a:r>
            <a:endParaRPr sz="1100"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05" name="Google Shape;105;p1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6894" y="3721667"/>
            <a:ext cx="1139900" cy="1210850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17"/>
          <p:cNvSpPr/>
          <p:nvPr/>
        </p:nvSpPr>
        <p:spPr>
          <a:xfrm>
            <a:off x="8746300" y="-40950"/>
            <a:ext cx="397800" cy="5225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7" name="Google Shape;107;p1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9733" y="540619"/>
            <a:ext cx="724724" cy="724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21394" y="2424466"/>
            <a:ext cx="581375" cy="799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85550" y="3964742"/>
            <a:ext cx="653051" cy="653051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17"/>
          <p:cNvSpPr txBox="1"/>
          <p:nvPr/>
        </p:nvSpPr>
        <p:spPr>
          <a:xfrm>
            <a:off x="1536800" y="830750"/>
            <a:ext cx="6893700" cy="121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SzPts val="1100"/>
              <a:buFont typeface="Montserrat"/>
              <a:buChar char="-"/>
            </a:pPr>
            <a:r>
              <a:rPr lang="es-419" sz="1100">
                <a:latin typeface="Montserrat"/>
                <a:ea typeface="Montserrat"/>
                <a:cs typeface="Montserrat"/>
                <a:sym typeface="Montserrat"/>
              </a:rPr>
              <a:t>Aumentar la presencia de marca del seguro de VWFS.</a:t>
            </a:r>
            <a:endParaRPr sz="1100">
              <a:latin typeface="Montserrat"/>
              <a:ea typeface="Montserrat"/>
              <a:cs typeface="Montserrat"/>
              <a:sym typeface="Montserrat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SzPts val="1100"/>
              <a:buFont typeface="Montserrat"/>
              <a:buChar char="-"/>
            </a:pPr>
            <a:r>
              <a:rPr lang="es-419" sz="1100">
                <a:latin typeface="Montserrat"/>
                <a:ea typeface="Montserrat"/>
                <a:cs typeface="Montserrat"/>
                <a:sym typeface="Montserrat"/>
              </a:rPr>
              <a:t>Llevar tráfico a la plataforma de cotización de seguro tomando como gancho nuestra garantía Back to Home que ofrece el seguro de VWFS.</a:t>
            </a:r>
            <a:endParaRPr sz="1100">
              <a:latin typeface="Montserrat"/>
              <a:ea typeface="Montserrat"/>
              <a:cs typeface="Montserrat"/>
              <a:sym typeface="Montserrat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SzPts val="1100"/>
              <a:buFont typeface="Montserrat"/>
              <a:buChar char="-"/>
            </a:pPr>
            <a:r>
              <a:rPr lang="es-419" sz="1100">
                <a:latin typeface="Montserrat"/>
                <a:ea typeface="Montserrat"/>
                <a:cs typeface="Montserrat"/>
                <a:sym typeface="Montserrat"/>
              </a:rPr>
              <a:t>Aumentar el tráfico a los portales online de la VWFS.</a:t>
            </a:r>
            <a:endParaRPr sz="1100"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8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18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7" name="Google Shape;117;p1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00463" y="386766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8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9" name="Google Shape;119;p18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20" name="Google Shape;120;p18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21" name="Google Shape;121;p18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122" name="Google Shape;122;p18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23" name="Google Shape;123;p18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24" name="Google Shape;124;p18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5" name="Google Shape;125;p18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Reel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18"/>
          <p:cNvSpPr txBox="1"/>
          <p:nvPr/>
        </p:nvSpPr>
        <p:spPr>
          <a:xfrm>
            <a:off x="4703000" y="828000"/>
            <a:ext cx="4252500" cy="3693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419" sz="1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Copy out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27" name="Google Shape;127;p18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engagement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8" name="Google Shape;128;p18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33200" y="376001"/>
            <a:ext cx="237474" cy="2374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8" title="Reel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569378" y="74358"/>
            <a:ext cx="498593" cy="537893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8"/>
          <p:cNvSpPr txBox="1"/>
          <p:nvPr/>
        </p:nvSpPr>
        <p:spPr>
          <a:xfrm>
            <a:off x="1563561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Leasing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18"/>
          <p:cNvSpPr/>
          <p:nvPr/>
        </p:nvSpPr>
        <p:spPr>
          <a:xfrm>
            <a:off x="4712675" y="1197375"/>
            <a:ext cx="4233000" cy="3437700"/>
          </a:xfrm>
          <a:prstGeom prst="rect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El auto que quieres no está fuera de tu alcance. 🚗</a:t>
            </a: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Estrena hoy con My Leasing, sin descapitalizarte y con pagos accesibles.</a:t>
            </a:r>
            <a:b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es-419" sz="1000" u="sng">
                <a:solidFill>
                  <a:srgbClr val="0097A7"/>
                </a:solidFill>
                <a:latin typeface="Montserrat"/>
                <a:ea typeface="Montserrat"/>
                <a:cs typeface="Montserrat"/>
                <a:sym typeface="Montserra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https://www.vwfs.mx/arrendamiento/my-leasing.html</a:t>
            </a: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#AutoNuevo #MyLeasingVWFS #Movilidad #CambiaDeAuto #RentaAutoNuevo #ArrendamientoPuro #VWFS</a:t>
            </a: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32" name="Google Shape;132;p18" title="Libertad_Jun26_Mkt_Ah_portada.jpg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77850" y="1062300"/>
            <a:ext cx="2009675" cy="357276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Libertad_Jun26_Mkt_Ah">
            <a:hlinkClick r:id="" action="ppaction://media"/>
            <a:extLst>
              <a:ext uri="{FF2B5EF4-FFF2-40B4-BE49-F238E27FC236}">
                <a16:creationId xmlns:a16="http://schemas.microsoft.com/office/drawing/2014/main" id="{575550C9-9FAA-7A46-A0BE-A853B39ECA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44371" y="1062300"/>
            <a:ext cx="2010232" cy="35727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9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19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0" name="Google Shape;140;p1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0463" y="386766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19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2" name="Google Shape;142;p19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3" name="Google Shape;143;p19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4" name="Google Shape;144;p19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145" name="Google Shape;145;p19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6" name="Google Shape;146;p19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7" name="Google Shape;147;p19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48" name="Google Shape;148;p19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Carrusel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19"/>
          <p:cNvSpPr txBox="1"/>
          <p:nvPr/>
        </p:nvSpPr>
        <p:spPr>
          <a:xfrm>
            <a:off x="4703000" y="828000"/>
            <a:ext cx="4252500" cy="3693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419" sz="1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Copy out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50" name="Google Shape;150;p19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engagement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1" name="Google Shape;151;p1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3200" y="376001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19"/>
          <p:cNvSpPr txBox="1"/>
          <p:nvPr/>
        </p:nvSpPr>
        <p:spPr>
          <a:xfrm>
            <a:off x="1563561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CPA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19"/>
          <p:cNvSpPr/>
          <p:nvPr/>
        </p:nvSpPr>
        <p:spPr>
          <a:xfrm>
            <a:off x="4712675" y="1197375"/>
            <a:ext cx="4233000" cy="3437700"/>
          </a:xfrm>
          <a:prstGeom prst="rect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Con la Garantía Extendida tienes protección por más tiempo y evitas sorpresas en el camino.</a:t>
            </a: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Porque el daño es imprevisto, pero el gasto no tiene que serlo.</a:t>
            </a: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🔗 Conoce más aquí:</a:t>
            </a:r>
            <a:b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es-419" sz="1000" u="sng">
                <a:solidFill>
                  <a:srgbClr val="0097A7"/>
                </a:solidFill>
                <a:latin typeface="Montserrat"/>
                <a:ea typeface="Montserrat"/>
                <a:cs typeface="Montserrat"/>
                <a:sym typeface="Montserra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https://www.garantiaextendidaonline.com</a:t>
            </a:r>
            <a:b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#GarantíaExtendida #ProtegeTuAuto #VWFS #EvitaGastos #AutoSeguro #TranquilidadTotal</a:t>
            </a:r>
            <a:endParaRPr sz="10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54" name="Google Shape;154;p19" title="Carrusel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569375" y="58538"/>
            <a:ext cx="570600" cy="5695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19" title="Gastos_Jun26_Mkt_FB_Ah_a.jp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60325" y="838775"/>
            <a:ext cx="4154900" cy="415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0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1" name="Google Shape;161;p20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2" name="Google Shape;162;p2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0463" y="386766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0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64" name="Google Shape;164;p20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65" name="Google Shape;165;p20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66" name="Google Shape;166;p20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167" name="Google Shape;167;p20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68" name="Google Shape;168;p20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69" name="Google Shape;169;p20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70" name="Google Shape;170;p20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Carrusel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20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engagement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2" name="Google Shape;172;p2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3200" y="376001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20"/>
          <p:cNvSpPr txBox="1"/>
          <p:nvPr/>
        </p:nvSpPr>
        <p:spPr>
          <a:xfrm>
            <a:off x="1563561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CPA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4" name="Google Shape;174;p20" title="Carrusel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69375" y="58538"/>
            <a:ext cx="570600" cy="5695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20" title="Gastos_Jun26_Mkt_FB_Ah_b.jp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40900" y="859600"/>
            <a:ext cx="4154900" cy="4154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6" name="Google Shape;176;p20" title="Gastos_Jun26_Mkt_FB_Ah_c.jp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648200" y="859600"/>
            <a:ext cx="4154900" cy="415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1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21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3" name="Google Shape;183;p2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00463" y="386766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21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85" name="Google Shape;185;p21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86" name="Google Shape;186;p21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87" name="Google Shape;187;p21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188" name="Google Shape;188;p21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89" name="Google Shape;189;p21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90" name="Google Shape;190;p21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91" name="Google Shape;191;p21"/>
          <p:cNvSpPr txBox="1"/>
          <p:nvPr/>
        </p:nvSpPr>
        <p:spPr>
          <a:xfrm>
            <a:off x="4703000" y="828000"/>
            <a:ext cx="4252500" cy="3693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419" sz="1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Copy out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92" name="Google Shape;192;p21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engagement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3" name="Google Shape;193;p2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33200" y="376001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194" name="Google Shape;194;p21"/>
          <p:cNvSpPr/>
          <p:nvPr/>
        </p:nvSpPr>
        <p:spPr>
          <a:xfrm>
            <a:off x="4707057" y="1191778"/>
            <a:ext cx="4233000" cy="3437700"/>
          </a:xfrm>
          <a:prstGeom prst="rect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No todos los seguros protegen tu auto de la misma forma.</a:t>
            </a:r>
            <a:endParaRPr sz="11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Con la garantía Back </a:t>
            </a:r>
            <a:r>
              <a:rPr lang="es-419" sz="1100" dirty="0" err="1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es-419" sz="11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Home, tu vehículo siempre regresa a concesionarios oficiales, con refacciones originales y manos certificadas.</a:t>
            </a:r>
            <a:endParaRPr sz="11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Porque cuidar tu auto también es cuidar su valor, su desempeño y tu tranquilidad.</a:t>
            </a:r>
            <a:endParaRPr sz="11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Compra tu seguro aquí </a:t>
            </a:r>
            <a:r>
              <a:rPr lang="es-419" sz="1100" u="sng" dirty="0">
                <a:solidFill>
                  <a:schemeClr val="hlink"/>
                </a:solidFill>
                <a:latin typeface="Montserrat"/>
                <a:ea typeface="Montserrat"/>
                <a:cs typeface="Montserrat"/>
                <a:sym typeface="Montserrat"/>
                <a:hlinkClick r:id="rId7"/>
              </a:rPr>
              <a:t>https://bit.ly/seguros-vwfs</a:t>
            </a:r>
            <a:r>
              <a:rPr lang="es-419" sz="11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1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95" name="Google Shape;195;p21"/>
          <p:cNvSpPr txBox="1"/>
          <p:nvPr/>
        </p:nvSpPr>
        <p:spPr>
          <a:xfrm>
            <a:off x="15635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Seguro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6" name="Google Shape;196;p21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Reel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7" name="Google Shape;197;p21" title="Reel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569378" y="74358"/>
            <a:ext cx="498593" cy="5378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1" title="Taller_Jun_MKT_Portada_AE.png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33200" y="828001"/>
            <a:ext cx="2100128" cy="373356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Taller_Jun_MKT_IG_AE">
            <a:hlinkClick r:id="" action="ppaction://media"/>
            <a:extLst>
              <a:ext uri="{FF2B5EF4-FFF2-40B4-BE49-F238E27FC236}">
                <a16:creationId xmlns:a16="http://schemas.microsoft.com/office/drawing/2014/main" id="{C3C0A098-5F30-FD8C-49A0-2996B29CF3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505842" y="828000"/>
            <a:ext cx="2100707" cy="373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2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" name="Google Shape;205;p22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6" name="Google Shape;206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0463" y="386766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207" name="Google Shape;207;p22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8" name="Google Shape;208;p22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9" name="Google Shape;209;p22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10" name="Google Shape;210;p22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11" name="Google Shape;211;p22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12" name="Google Shape;212;p22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13" name="Google Shape;213;p22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14" name="Google Shape;214;p22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Carrusel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5" name="Google Shape;215;p22"/>
          <p:cNvSpPr txBox="1"/>
          <p:nvPr/>
        </p:nvSpPr>
        <p:spPr>
          <a:xfrm>
            <a:off x="4703000" y="828000"/>
            <a:ext cx="4252500" cy="3693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419" sz="1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Copy out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16" name="Google Shape;216;p22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engagement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17" name="Google Shape;217;p2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3200" y="376001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22"/>
          <p:cNvSpPr txBox="1"/>
          <p:nvPr/>
        </p:nvSpPr>
        <p:spPr>
          <a:xfrm>
            <a:off x="1563561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Seguro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22"/>
          <p:cNvSpPr/>
          <p:nvPr/>
        </p:nvSpPr>
        <p:spPr>
          <a:xfrm>
            <a:off x="4712675" y="1197375"/>
            <a:ext cx="4233000" cy="3437700"/>
          </a:xfrm>
          <a:prstGeom prst="rect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Con el Seguro de Auto a través de Volkswagen </a:t>
            </a:r>
            <a:r>
              <a:rPr lang="es-419" sz="1200" dirty="0" err="1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Financial</a:t>
            </a: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s-419" sz="1200" dirty="0" err="1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Services</a:t>
            </a: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obtienes:</a:t>
            </a: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✔ Cobertura para autos nuevos y usados</a:t>
            </a: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✔ Asistencia y respaldo en el camino</a:t>
            </a: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✔ Garantía Back </a:t>
            </a:r>
            <a:r>
              <a:rPr lang="es-419" sz="1200" dirty="0" err="1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Home en concesionarios oficiales del Grupo Volkswagen</a:t>
            </a: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Porque cuidar tu auto también es cuidar su valor, su desempeño y todo lo que representa para ti.</a:t>
            </a: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🔗 Compra tu seguro aquí: </a:t>
            </a:r>
            <a:r>
              <a:rPr lang="es-419" sz="1200" u="sng" dirty="0">
                <a:solidFill>
                  <a:schemeClr val="hlink"/>
                </a:solidFill>
                <a:latin typeface="Montserrat"/>
                <a:ea typeface="Montserrat"/>
                <a:cs typeface="Montserrat"/>
                <a:sym typeface="Montserrat"/>
                <a:hlinkClick r:id="rId5"/>
              </a:rPr>
              <a:t>https://bit.ly/seguros-vwfs</a:t>
            </a:r>
            <a:r>
              <a:rPr lang="es-419" sz="12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2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220" name="Google Shape;220;p22" title="Carrusel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569375" y="58538"/>
            <a:ext cx="570600" cy="5695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1" name="Google Shape;221;p22" title="UsadosNuevos_Jun26_Mkt_FB_Ah_a.jp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60325" y="838775"/>
            <a:ext cx="4154900" cy="415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3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7" name="Google Shape;227;p23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8" name="Google Shape;228;p2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0463" y="386766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229" name="Google Shape;229;p23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30" name="Google Shape;230;p23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31" name="Google Shape;231;p23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32" name="Google Shape;232;p23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33" name="Google Shape;233;p23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34" name="Google Shape;234;p23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35" name="Google Shape;235;p23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36" name="Google Shape;236;p23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Carrusel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23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engagement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8" name="Google Shape;238;p2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3200" y="376001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239" name="Google Shape;239;p23"/>
          <p:cNvSpPr txBox="1"/>
          <p:nvPr/>
        </p:nvSpPr>
        <p:spPr>
          <a:xfrm>
            <a:off x="1563561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Seguro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40" name="Google Shape;240;p23" title="Carrusel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69375" y="58538"/>
            <a:ext cx="570600" cy="5695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23" title="UsadosNuevos_Jun26_Mkt_FB_Ah_b.jp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30150" y="1350550"/>
            <a:ext cx="2869449" cy="28694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3" title="UsadosNuevos_Jun26_Mkt_FB_Ah_c.jp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104859" y="1350550"/>
            <a:ext cx="2869449" cy="28694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23" title="UsadosNuevos_Jun26_Mkt_FB_Ah_d.jpg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144400" y="1350550"/>
            <a:ext cx="2869449" cy="2869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4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9" name="Google Shape;249;p24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0" name="Google Shape;250;p2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00463" y="386766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251" name="Google Shape;251;p24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2" name="Google Shape;252;p24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3" name="Google Shape;253;p24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4" name="Google Shape;254;p24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55" name="Google Shape;255;p24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56" name="Google Shape;256;p24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57" name="Google Shape;257;p24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58" name="Google Shape;258;p24"/>
          <p:cNvSpPr txBox="1"/>
          <p:nvPr/>
        </p:nvSpPr>
        <p:spPr>
          <a:xfrm>
            <a:off x="4703000" y="828000"/>
            <a:ext cx="4252500" cy="3693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419" sz="1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Copy out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9" name="Google Shape;259;p24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engagement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60" name="Google Shape;260;p2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33200" y="376001"/>
            <a:ext cx="237474" cy="237467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24"/>
          <p:cNvSpPr/>
          <p:nvPr/>
        </p:nvSpPr>
        <p:spPr>
          <a:xfrm>
            <a:off x="4707057" y="1191778"/>
            <a:ext cx="4233000" cy="3437700"/>
          </a:xfrm>
          <a:prstGeom prst="rect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Hay decisiones que parecen pequeñas hasta que realmente importan.</a:t>
            </a: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Cómo elegir tu seguro de auto.</a:t>
            </a: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Con la garantía Back to Home, tu auto siempre regresa a concesionarios oficiales del Grupo Volkswagen, con refacciones originales y manos de obra certificadas.</a:t>
            </a: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Así cuidas su valor, su desempeño y tu tranquilidad.</a:t>
            </a: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b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Elige bien desde el inicio.</a:t>
            </a:r>
            <a:b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Cotiza tu seguro aquí </a:t>
            </a:r>
            <a:r>
              <a:rPr lang="es-419" sz="1100" u="sng">
                <a:solidFill>
                  <a:schemeClr val="hlink"/>
                </a:solidFill>
                <a:latin typeface="Montserrat"/>
                <a:ea typeface="Montserrat"/>
                <a:cs typeface="Montserrat"/>
                <a:sym typeface="Montserrat"/>
                <a:hlinkClick r:id="rId7"/>
              </a:rPr>
              <a:t>https://bit.ly/seguros-vwfs</a:t>
            </a: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419" sz="110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#BackToHome #SeguroVWFS #ProtegeTuAuto #AutoSeguro #MovilidadSegura</a:t>
            </a:r>
            <a:endParaRPr sz="110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2" name="Google Shape;262;p24"/>
          <p:cNvSpPr txBox="1"/>
          <p:nvPr/>
        </p:nvSpPr>
        <p:spPr>
          <a:xfrm>
            <a:off x="15635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Seguro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3" name="Google Shape;263;p24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Reel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64" name="Google Shape;264;p24" title="Reel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569378" y="74358"/>
            <a:ext cx="498593" cy="5378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65" name="Google Shape;265;p24" title="Decisiones_MKT_JUN_Portada_AE.png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33200" y="828000"/>
            <a:ext cx="2137115" cy="3799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Decisiones_MKT_JUN_IG_AE">
            <a:hlinkClick r:id="" action="ppaction://media"/>
            <a:extLst>
              <a:ext uri="{FF2B5EF4-FFF2-40B4-BE49-F238E27FC236}">
                <a16:creationId xmlns:a16="http://schemas.microsoft.com/office/drawing/2014/main" id="{3BF9A96B-9F70-8F54-D0E0-97CCB39601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55693" y="828000"/>
            <a:ext cx="2137707" cy="37993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25"/>
          <p:cNvSpPr/>
          <p:nvPr/>
        </p:nvSpPr>
        <p:spPr>
          <a:xfrm>
            <a:off x="0" y="329800"/>
            <a:ext cx="9144000" cy="3540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25"/>
          <p:cNvSpPr/>
          <p:nvPr/>
        </p:nvSpPr>
        <p:spPr>
          <a:xfrm>
            <a:off x="0" y="-16850"/>
            <a:ext cx="9144000" cy="354000"/>
          </a:xfrm>
          <a:prstGeom prst="rect">
            <a:avLst/>
          </a:prstGeom>
          <a:solidFill>
            <a:srgbClr val="638B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3" name="Google Shape;273;p25"/>
          <p:cNvSpPr txBox="1"/>
          <p:nvPr/>
        </p:nvSpPr>
        <p:spPr>
          <a:xfrm>
            <a:off x="0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Plataforma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74" name="Google Shape;274;p25"/>
          <p:cNvSpPr txBox="1"/>
          <p:nvPr/>
        </p:nvSpPr>
        <p:spPr>
          <a:xfrm>
            <a:off x="1295875" y="5100"/>
            <a:ext cx="163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Pilar de contenido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75" name="Google Shape;275;p25"/>
          <p:cNvSpPr txBox="1"/>
          <p:nvPr/>
        </p:nvSpPr>
        <p:spPr>
          <a:xfrm>
            <a:off x="3185184" y="5100"/>
            <a:ext cx="123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Objetivo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76" name="Google Shape;276;p25"/>
          <p:cNvSpPr txBox="1"/>
          <p:nvPr/>
        </p:nvSpPr>
        <p:spPr>
          <a:xfrm>
            <a:off x="4606549" y="5100"/>
            <a:ext cx="87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Formato</a:t>
            </a:r>
            <a:endParaRPr sz="10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77" name="Google Shape;277;p25"/>
          <p:cNvCxnSpPr/>
          <p:nvPr/>
        </p:nvCxnSpPr>
        <p:spPr>
          <a:xfrm>
            <a:off x="123837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78" name="Google Shape;278;p25"/>
          <p:cNvCxnSpPr/>
          <p:nvPr/>
        </p:nvCxnSpPr>
        <p:spPr>
          <a:xfrm>
            <a:off x="2993350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79" name="Google Shape;279;p25"/>
          <p:cNvCxnSpPr/>
          <p:nvPr/>
        </p:nvCxnSpPr>
        <p:spPr>
          <a:xfrm>
            <a:off x="4515225" y="2800"/>
            <a:ext cx="0" cy="681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80" name="Google Shape;280;p25"/>
          <p:cNvSpPr txBox="1"/>
          <p:nvPr/>
        </p:nvSpPr>
        <p:spPr>
          <a:xfrm>
            <a:off x="4740675" y="336150"/>
            <a:ext cx="979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Youtube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1" name="Google Shape;281;p25"/>
          <p:cNvSpPr txBox="1"/>
          <p:nvPr/>
        </p:nvSpPr>
        <p:spPr>
          <a:xfrm>
            <a:off x="4703000" y="828000"/>
            <a:ext cx="4252500" cy="3693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419" sz="1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Copy out</a:t>
            </a:r>
            <a:endParaRPr sz="1200" b="1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82" name="Google Shape;282;p25"/>
          <p:cNvSpPr txBox="1"/>
          <p:nvPr/>
        </p:nvSpPr>
        <p:spPr>
          <a:xfrm>
            <a:off x="3185174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Alcance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3" name="Google Shape;283;p25" title="Reel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69378" y="74358"/>
            <a:ext cx="498593" cy="537893"/>
          </a:xfrm>
          <a:prstGeom prst="rect">
            <a:avLst/>
          </a:prstGeom>
          <a:noFill/>
          <a:ln>
            <a:noFill/>
          </a:ln>
        </p:spPr>
      </p:pic>
      <p:sp>
        <p:nvSpPr>
          <p:cNvPr id="284" name="Google Shape;284;p25"/>
          <p:cNvSpPr txBox="1"/>
          <p:nvPr/>
        </p:nvSpPr>
        <p:spPr>
          <a:xfrm>
            <a:off x="1563561" y="336150"/>
            <a:ext cx="1104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s-419" sz="1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Tendencia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5" name="Google Shape;285;p2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33600" y="323900"/>
            <a:ext cx="365801" cy="365801"/>
          </a:xfrm>
          <a:prstGeom prst="rect">
            <a:avLst/>
          </a:prstGeom>
          <a:noFill/>
          <a:ln>
            <a:noFill/>
          </a:ln>
        </p:spPr>
      </p:pic>
      <p:sp>
        <p:nvSpPr>
          <p:cNvPr id="286" name="Google Shape;286;p25"/>
          <p:cNvSpPr/>
          <p:nvPr/>
        </p:nvSpPr>
        <p:spPr>
          <a:xfrm>
            <a:off x="4712675" y="1197375"/>
            <a:ext cx="4233000" cy="3437700"/>
          </a:xfrm>
          <a:prstGeom prst="rect">
            <a:avLst/>
          </a:prstGeom>
          <a:noFill/>
          <a:ln w="9525" cap="flat" cmpd="sng">
            <a:solidFill>
              <a:srgbClr val="9E9E9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Tu auto, ya sea nuevo o seminuevo, merece estar protegido con una cobertura que realmente responda cuando más lo necesitas.</a:t>
            </a:r>
            <a:endParaRPr sz="10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0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Porque no se trata solo de estar asegurado, se trata de saber que tu auto siempre estará en las mejores manos.</a:t>
            </a:r>
            <a:endParaRPr sz="10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0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🔗 Protege tu auto aquí: </a:t>
            </a:r>
            <a:r>
              <a:rPr lang="es-419" sz="1000" u="sng" dirty="0">
                <a:solidFill>
                  <a:schemeClr val="hlink"/>
                </a:solidFill>
                <a:latin typeface="Montserrat"/>
                <a:ea typeface="Montserrat"/>
                <a:cs typeface="Montserrat"/>
                <a:sym typeface="Montserrat"/>
                <a:hlinkClick r:id="rId7"/>
              </a:rPr>
              <a:t>https://bit.ly/seguros-vwfs</a:t>
            </a:r>
            <a:r>
              <a:rPr lang="es-419" sz="10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  </a:t>
            </a:r>
            <a:br>
              <a:rPr lang="es-419" sz="10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endParaRPr sz="10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000" dirty="0">
                <a:solidFill>
                  <a:srgbClr val="17361D"/>
                </a:solidFill>
                <a:latin typeface="Montserrat"/>
                <a:ea typeface="Montserrat"/>
                <a:cs typeface="Montserrat"/>
                <a:sym typeface="Montserrat"/>
              </a:rPr>
              <a:t>#GarantíaExtendida #ProtegeTuAuto #VWFS #EvitaGastos #AutoSeguro #MovilidadInteligente #TranquilidadTotal #FinanzasInteligentes #CuidadoAutomotriz #Prevención</a:t>
            </a:r>
            <a:endParaRPr sz="1000" dirty="0">
              <a:solidFill>
                <a:srgbClr val="17361D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287" name="Google Shape;287;p25" title="ProcesoSiniestro_JUN_MKT_Portada_AE.png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356775" y="828000"/>
            <a:ext cx="3518150" cy="19789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rocesoSiniestro_JUN_MKT_YT_AE">
            <a:hlinkClick r:id="" action="ppaction://media"/>
            <a:extLst>
              <a:ext uri="{FF2B5EF4-FFF2-40B4-BE49-F238E27FC236}">
                <a16:creationId xmlns:a16="http://schemas.microsoft.com/office/drawing/2014/main" id="{35E1339F-7384-814E-22B4-2085D19428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56775" y="2945248"/>
            <a:ext cx="3518150" cy="19789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26"/>
          <p:cNvSpPr txBox="1">
            <a:spLocks noGrp="1"/>
          </p:cNvSpPr>
          <p:nvPr>
            <p:ph type="title"/>
          </p:nvPr>
        </p:nvSpPr>
        <p:spPr>
          <a:xfrm>
            <a:off x="561900" y="468325"/>
            <a:ext cx="8115000" cy="49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1400"/>
              </a:spcBef>
              <a:spcAft>
                <a:spcPts val="400"/>
              </a:spcAft>
              <a:buSzPts val="1100"/>
              <a:buNone/>
            </a:pPr>
            <a:r>
              <a:rPr lang="es-419" sz="3200" b="1">
                <a:solidFill>
                  <a:srgbClr val="638B20"/>
                </a:solidFill>
                <a:latin typeface="Montserrat"/>
                <a:ea typeface="Montserrat"/>
                <a:cs typeface="Montserrat"/>
                <a:sym typeface="Montserrat"/>
              </a:rPr>
              <a:t>¡Estamos a la orden, General!</a:t>
            </a:r>
            <a:endParaRPr sz="3200" b="1">
              <a:solidFill>
                <a:srgbClr val="638B2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94" name="Google Shape;294;p26"/>
          <p:cNvSpPr txBox="1">
            <a:spLocks noGrp="1"/>
          </p:cNvSpPr>
          <p:nvPr>
            <p:ph type="title"/>
          </p:nvPr>
        </p:nvSpPr>
        <p:spPr>
          <a:xfrm>
            <a:off x="851700" y="1046975"/>
            <a:ext cx="7440600" cy="31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1400"/>
              </a:spcBef>
              <a:spcAft>
                <a:spcPts val="400"/>
              </a:spcAft>
              <a:buSzPts val="1100"/>
              <a:buNone/>
            </a:pPr>
            <a:r>
              <a:rPr lang="es-419" sz="1400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Iniciemos juntos la </a:t>
            </a:r>
            <a:r>
              <a:rPr lang="es-419" sz="14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conquista de tu mercado. </a:t>
            </a:r>
            <a:endParaRPr sz="1400">
              <a:solidFill>
                <a:srgbClr val="FFFFFF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  <p:grpSp>
        <p:nvGrpSpPr>
          <p:cNvPr id="295" name="Google Shape;295;p26"/>
          <p:cNvGrpSpPr/>
          <p:nvPr/>
        </p:nvGrpSpPr>
        <p:grpSpPr>
          <a:xfrm>
            <a:off x="4529795" y="3361903"/>
            <a:ext cx="4248040" cy="1781477"/>
            <a:chOff x="1146629" y="3682561"/>
            <a:chExt cx="3483428" cy="1460825"/>
          </a:xfrm>
        </p:grpSpPr>
        <p:sp>
          <p:nvSpPr>
            <p:cNvPr id="296" name="Google Shape;296;p26"/>
            <p:cNvSpPr/>
            <p:nvPr/>
          </p:nvSpPr>
          <p:spPr>
            <a:xfrm>
              <a:off x="1449821" y="3682561"/>
              <a:ext cx="2863291" cy="1460825"/>
            </a:xfrm>
            <a:custGeom>
              <a:avLst/>
              <a:gdLst/>
              <a:ahLst/>
              <a:cxnLst/>
              <a:rect l="l" t="t" r="r" b="b"/>
              <a:pathLst>
                <a:path w="6507480" h="3457575" extrusionOk="0">
                  <a:moveTo>
                    <a:pt x="3253450" y="0"/>
                  </a:moveTo>
                  <a:lnTo>
                    <a:pt x="3204971" y="353"/>
                  </a:lnTo>
                  <a:lnTo>
                    <a:pt x="3156662" y="1412"/>
                  </a:lnTo>
                  <a:lnTo>
                    <a:pt x="3108528" y="3169"/>
                  </a:lnTo>
                  <a:lnTo>
                    <a:pt x="3060575" y="5622"/>
                  </a:lnTo>
                  <a:lnTo>
                    <a:pt x="3012808" y="8764"/>
                  </a:lnTo>
                  <a:lnTo>
                    <a:pt x="2965230" y="12591"/>
                  </a:lnTo>
                  <a:lnTo>
                    <a:pt x="2917847" y="17098"/>
                  </a:lnTo>
                  <a:lnTo>
                    <a:pt x="2870665" y="22280"/>
                  </a:lnTo>
                  <a:lnTo>
                    <a:pt x="2823687" y="28132"/>
                  </a:lnTo>
                  <a:lnTo>
                    <a:pt x="2776919" y="34650"/>
                  </a:lnTo>
                  <a:lnTo>
                    <a:pt x="2730366" y="41828"/>
                  </a:lnTo>
                  <a:lnTo>
                    <a:pt x="2684032" y="49661"/>
                  </a:lnTo>
                  <a:lnTo>
                    <a:pt x="2637923" y="58145"/>
                  </a:lnTo>
                  <a:lnTo>
                    <a:pt x="2592043" y="67274"/>
                  </a:lnTo>
                  <a:lnTo>
                    <a:pt x="2546397" y="77044"/>
                  </a:lnTo>
                  <a:lnTo>
                    <a:pt x="2500991" y="87451"/>
                  </a:lnTo>
                  <a:lnTo>
                    <a:pt x="2455828" y="98488"/>
                  </a:lnTo>
                  <a:lnTo>
                    <a:pt x="2410915" y="110151"/>
                  </a:lnTo>
                  <a:lnTo>
                    <a:pt x="2366255" y="122435"/>
                  </a:lnTo>
                  <a:lnTo>
                    <a:pt x="2321854" y="135336"/>
                  </a:lnTo>
                  <a:lnTo>
                    <a:pt x="2277716" y="148848"/>
                  </a:lnTo>
                  <a:lnTo>
                    <a:pt x="2233848" y="162966"/>
                  </a:lnTo>
                  <a:lnTo>
                    <a:pt x="2190252" y="177686"/>
                  </a:lnTo>
                  <a:lnTo>
                    <a:pt x="2146935" y="193003"/>
                  </a:lnTo>
                  <a:lnTo>
                    <a:pt x="2103901" y="208911"/>
                  </a:lnTo>
                  <a:lnTo>
                    <a:pt x="2061156" y="225407"/>
                  </a:lnTo>
                  <a:lnTo>
                    <a:pt x="2018703" y="242484"/>
                  </a:lnTo>
                  <a:lnTo>
                    <a:pt x="1976548" y="260139"/>
                  </a:lnTo>
                  <a:lnTo>
                    <a:pt x="1934696" y="278365"/>
                  </a:lnTo>
                  <a:lnTo>
                    <a:pt x="1893152" y="297159"/>
                  </a:lnTo>
                  <a:lnTo>
                    <a:pt x="1851920" y="316516"/>
                  </a:lnTo>
                  <a:lnTo>
                    <a:pt x="1811006" y="336430"/>
                  </a:lnTo>
                  <a:lnTo>
                    <a:pt x="1770414" y="356896"/>
                  </a:lnTo>
                  <a:lnTo>
                    <a:pt x="1730150" y="377910"/>
                  </a:lnTo>
                  <a:lnTo>
                    <a:pt x="1690218" y="399467"/>
                  </a:lnTo>
                  <a:lnTo>
                    <a:pt x="1650623" y="421562"/>
                  </a:lnTo>
                  <a:lnTo>
                    <a:pt x="1611369" y="444190"/>
                  </a:lnTo>
                  <a:lnTo>
                    <a:pt x="1572463" y="467346"/>
                  </a:lnTo>
                  <a:lnTo>
                    <a:pt x="1533909" y="491025"/>
                  </a:lnTo>
                  <a:lnTo>
                    <a:pt x="1495711" y="515223"/>
                  </a:lnTo>
                  <a:lnTo>
                    <a:pt x="1457875" y="539934"/>
                  </a:lnTo>
                  <a:lnTo>
                    <a:pt x="1420405" y="565153"/>
                  </a:lnTo>
                  <a:lnTo>
                    <a:pt x="1383307" y="590876"/>
                  </a:lnTo>
                  <a:lnTo>
                    <a:pt x="1346585" y="617098"/>
                  </a:lnTo>
                  <a:lnTo>
                    <a:pt x="1310244" y="643814"/>
                  </a:lnTo>
                  <a:lnTo>
                    <a:pt x="1274289" y="671019"/>
                  </a:lnTo>
                  <a:lnTo>
                    <a:pt x="1238726" y="698707"/>
                  </a:lnTo>
                  <a:lnTo>
                    <a:pt x="1203558" y="726875"/>
                  </a:lnTo>
                  <a:lnTo>
                    <a:pt x="1168791" y="755517"/>
                  </a:lnTo>
                  <a:lnTo>
                    <a:pt x="1134429" y="784628"/>
                  </a:lnTo>
                  <a:lnTo>
                    <a:pt x="1100478" y="814204"/>
                  </a:lnTo>
                  <a:lnTo>
                    <a:pt x="1066943" y="844240"/>
                  </a:lnTo>
                  <a:lnTo>
                    <a:pt x="1033828" y="874730"/>
                  </a:lnTo>
                  <a:lnTo>
                    <a:pt x="1001138" y="905669"/>
                  </a:lnTo>
                  <a:lnTo>
                    <a:pt x="968879" y="937054"/>
                  </a:lnTo>
                  <a:lnTo>
                    <a:pt x="937054" y="968879"/>
                  </a:lnTo>
                  <a:lnTo>
                    <a:pt x="905669" y="1001138"/>
                  </a:lnTo>
                  <a:lnTo>
                    <a:pt x="874730" y="1033828"/>
                  </a:lnTo>
                  <a:lnTo>
                    <a:pt x="844240" y="1066943"/>
                  </a:lnTo>
                  <a:lnTo>
                    <a:pt x="814204" y="1100478"/>
                  </a:lnTo>
                  <a:lnTo>
                    <a:pt x="784628" y="1134429"/>
                  </a:lnTo>
                  <a:lnTo>
                    <a:pt x="755517" y="1168791"/>
                  </a:lnTo>
                  <a:lnTo>
                    <a:pt x="726875" y="1203558"/>
                  </a:lnTo>
                  <a:lnTo>
                    <a:pt x="698707" y="1238726"/>
                  </a:lnTo>
                  <a:lnTo>
                    <a:pt x="671019" y="1274289"/>
                  </a:lnTo>
                  <a:lnTo>
                    <a:pt x="643814" y="1310244"/>
                  </a:lnTo>
                  <a:lnTo>
                    <a:pt x="617098" y="1346585"/>
                  </a:lnTo>
                  <a:lnTo>
                    <a:pt x="590876" y="1383307"/>
                  </a:lnTo>
                  <a:lnTo>
                    <a:pt x="565153" y="1420405"/>
                  </a:lnTo>
                  <a:lnTo>
                    <a:pt x="539934" y="1457875"/>
                  </a:lnTo>
                  <a:lnTo>
                    <a:pt x="515223" y="1495711"/>
                  </a:lnTo>
                  <a:lnTo>
                    <a:pt x="491025" y="1533909"/>
                  </a:lnTo>
                  <a:lnTo>
                    <a:pt x="467346" y="1572463"/>
                  </a:lnTo>
                  <a:lnTo>
                    <a:pt x="444190" y="1611369"/>
                  </a:lnTo>
                  <a:lnTo>
                    <a:pt x="421562" y="1650623"/>
                  </a:lnTo>
                  <a:lnTo>
                    <a:pt x="399467" y="1690218"/>
                  </a:lnTo>
                  <a:lnTo>
                    <a:pt x="377910" y="1730150"/>
                  </a:lnTo>
                  <a:lnTo>
                    <a:pt x="356896" y="1770414"/>
                  </a:lnTo>
                  <a:lnTo>
                    <a:pt x="336430" y="1811006"/>
                  </a:lnTo>
                  <a:lnTo>
                    <a:pt x="316516" y="1851920"/>
                  </a:lnTo>
                  <a:lnTo>
                    <a:pt x="297159" y="1893152"/>
                  </a:lnTo>
                  <a:lnTo>
                    <a:pt x="278365" y="1934696"/>
                  </a:lnTo>
                  <a:lnTo>
                    <a:pt x="260139" y="1976548"/>
                  </a:lnTo>
                  <a:lnTo>
                    <a:pt x="242484" y="2018703"/>
                  </a:lnTo>
                  <a:lnTo>
                    <a:pt x="225407" y="2061156"/>
                  </a:lnTo>
                  <a:lnTo>
                    <a:pt x="208911" y="2103901"/>
                  </a:lnTo>
                  <a:lnTo>
                    <a:pt x="193003" y="2146935"/>
                  </a:lnTo>
                  <a:lnTo>
                    <a:pt x="177686" y="2190252"/>
                  </a:lnTo>
                  <a:lnTo>
                    <a:pt x="162966" y="2233848"/>
                  </a:lnTo>
                  <a:lnTo>
                    <a:pt x="148848" y="2277716"/>
                  </a:lnTo>
                  <a:lnTo>
                    <a:pt x="135336" y="2321854"/>
                  </a:lnTo>
                  <a:lnTo>
                    <a:pt x="122435" y="2366255"/>
                  </a:lnTo>
                  <a:lnTo>
                    <a:pt x="110151" y="2410915"/>
                  </a:lnTo>
                  <a:lnTo>
                    <a:pt x="98488" y="2455828"/>
                  </a:lnTo>
                  <a:lnTo>
                    <a:pt x="87451" y="2500991"/>
                  </a:lnTo>
                  <a:lnTo>
                    <a:pt x="77044" y="2546397"/>
                  </a:lnTo>
                  <a:lnTo>
                    <a:pt x="67274" y="2592043"/>
                  </a:lnTo>
                  <a:lnTo>
                    <a:pt x="58145" y="2637923"/>
                  </a:lnTo>
                  <a:lnTo>
                    <a:pt x="49661" y="2684032"/>
                  </a:lnTo>
                  <a:lnTo>
                    <a:pt x="41828" y="2730366"/>
                  </a:lnTo>
                  <a:lnTo>
                    <a:pt x="34650" y="2776919"/>
                  </a:lnTo>
                  <a:lnTo>
                    <a:pt x="28132" y="2823687"/>
                  </a:lnTo>
                  <a:lnTo>
                    <a:pt x="22280" y="2870665"/>
                  </a:lnTo>
                  <a:lnTo>
                    <a:pt x="17098" y="2917847"/>
                  </a:lnTo>
                  <a:lnTo>
                    <a:pt x="12591" y="2965230"/>
                  </a:lnTo>
                  <a:lnTo>
                    <a:pt x="8764" y="3012808"/>
                  </a:lnTo>
                  <a:lnTo>
                    <a:pt x="5622" y="3060575"/>
                  </a:lnTo>
                  <a:lnTo>
                    <a:pt x="3169" y="3108528"/>
                  </a:lnTo>
                  <a:lnTo>
                    <a:pt x="1412" y="3156662"/>
                  </a:lnTo>
                  <a:lnTo>
                    <a:pt x="353" y="3204971"/>
                  </a:lnTo>
                  <a:lnTo>
                    <a:pt x="0" y="3253450"/>
                  </a:lnTo>
                  <a:lnTo>
                    <a:pt x="353" y="3301930"/>
                  </a:lnTo>
                  <a:lnTo>
                    <a:pt x="1412" y="3350239"/>
                  </a:lnTo>
                  <a:lnTo>
                    <a:pt x="3169" y="3398372"/>
                  </a:lnTo>
                  <a:lnTo>
                    <a:pt x="5622" y="3446325"/>
                  </a:lnTo>
                  <a:lnTo>
                    <a:pt x="6341" y="3457259"/>
                  </a:lnTo>
                  <a:lnTo>
                    <a:pt x="6500559" y="3457259"/>
                  </a:lnTo>
                  <a:lnTo>
                    <a:pt x="6503731" y="3398372"/>
                  </a:lnTo>
                  <a:lnTo>
                    <a:pt x="6505489" y="3350239"/>
                  </a:lnTo>
                  <a:lnTo>
                    <a:pt x="6506547" y="3301930"/>
                  </a:lnTo>
                  <a:lnTo>
                    <a:pt x="6506901" y="3253450"/>
                  </a:lnTo>
                  <a:lnTo>
                    <a:pt x="6506547" y="3204971"/>
                  </a:lnTo>
                  <a:lnTo>
                    <a:pt x="6505489" y="3156662"/>
                  </a:lnTo>
                  <a:lnTo>
                    <a:pt x="6503731" y="3108528"/>
                  </a:lnTo>
                  <a:lnTo>
                    <a:pt x="6501278" y="3060575"/>
                  </a:lnTo>
                  <a:lnTo>
                    <a:pt x="6498136" y="3012808"/>
                  </a:lnTo>
                  <a:lnTo>
                    <a:pt x="6494309" y="2965230"/>
                  </a:lnTo>
                  <a:lnTo>
                    <a:pt x="6489802" y="2917847"/>
                  </a:lnTo>
                  <a:lnTo>
                    <a:pt x="6484620" y="2870665"/>
                  </a:lnTo>
                  <a:lnTo>
                    <a:pt x="6478768" y="2823687"/>
                  </a:lnTo>
                  <a:lnTo>
                    <a:pt x="6472251" y="2776919"/>
                  </a:lnTo>
                  <a:lnTo>
                    <a:pt x="6465073" y="2730366"/>
                  </a:lnTo>
                  <a:lnTo>
                    <a:pt x="6457239" y="2684032"/>
                  </a:lnTo>
                  <a:lnTo>
                    <a:pt x="6448756" y="2637923"/>
                  </a:lnTo>
                  <a:lnTo>
                    <a:pt x="6439626" y="2592043"/>
                  </a:lnTo>
                  <a:lnTo>
                    <a:pt x="6429856" y="2546397"/>
                  </a:lnTo>
                  <a:lnTo>
                    <a:pt x="6419450" y="2500991"/>
                  </a:lnTo>
                  <a:lnTo>
                    <a:pt x="6408413" y="2455828"/>
                  </a:lnTo>
                  <a:lnTo>
                    <a:pt x="6396750" y="2410915"/>
                  </a:lnTo>
                  <a:lnTo>
                    <a:pt x="6384465" y="2366255"/>
                  </a:lnTo>
                  <a:lnTo>
                    <a:pt x="6371565" y="2321854"/>
                  </a:lnTo>
                  <a:lnTo>
                    <a:pt x="6358053" y="2277716"/>
                  </a:lnTo>
                  <a:lnTo>
                    <a:pt x="6343934" y="2233848"/>
                  </a:lnTo>
                  <a:lnTo>
                    <a:pt x="6329214" y="2190252"/>
                  </a:lnTo>
                  <a:lnTo>
                    <a:pt x="6313897" y="2146935"/>
                  </a:lnTo>
                  <a:lnTo>
                    <a:pt x="6297989" y="2103901"/>
                  </a:lnTo>
                  <a:lnTo>
                    <a:pt x="6281494" y="2061156"/>
                  </a:lnTo>
                  <a:lnTo>
                    <a:pt x="6264416" y="2018703"/>
                  </a:lnTo>
                  <a:lnTo>
                    <a:pt x="6246762" y="1976548"/>
                  </a:lnTo>
                  <a:lnTo>
                    <a:pt x="6228535" y="1934696"/>
                  </a:lnTo>
                  <a:lnTo>
                    <a:pt x="6209741" y="1893152"/>
                  </a:lnTo>
                  <a:lnTo>
                    <a:pt x="6190385" y="1851920"/>
                  </a:lnTo>
                  <a:lnTo>
                    <a:pt x="6170471" y="1811006"/>
                  </a:lnTo>
                  <a:lnTo>
                    <a:pt x="6150004" y="1770414"/>
                  </a:lnTo>
                  <a:lnTo>
                    <a:pt x="6128990" y="1730150"/>
                  </a:lnTo>
                  <a:lnTo>
                    <a:pt x="6107433" y="1690218"/>
                  </a:lnTo>
                  <a:lnTo>
                    <a:pt x="6085338" y="1650623"/>
                  </a:lnTo>
                  <a:lnTo>
                    <a:pt x="6062710" y="1611369"/>
                  </a:lnTo>
                  <a:lnTo>
                    <a:pt x="6039554" y="1572463"/>
                  </a:lnTo>
                  <a:lnTo>
                    <a:pt x="6015875" y="1533909"/>
                  </a:lnTo>
                  <a:lnTo>
                    <a:pt x="5991678" y="1495711"/>
                  </a:lnTo>
                  <a:lnTo>
                    <a:pt x="5966967" y="1457875"/>
                  </a:lnTo>
                  <a:lnTo>
                    <a:pt x="5941747" y="1420405"/>
                  </a:lnTo>
                  <a:lnTo>
                    <a:pt x="5916024" y="1383307"/>
                  </a:lnTo>
                  <a:lnTo>
                    <a:pt x="5889802" y="1346585"/>
                  </a:lnTo>
                  <a:lnTo>
                    <a:pt x="5863086" y="1310244"/>
                  </a:lnTo>
                  <a:lnTo>
                    <a:pt x="5835882" y="1274289"/>
                  </a:lnTo>
                  <a:lnTo>
                    <a:pt x="5808193" y="1238726"/>
                  </a:lnTo>
                  <a:lnTo>
                    <a:pt x="5780025" y="1203558"/>
                  </a:lnTo>
                  <a:lnTo>
                    <a:pt x="5751383" y="1168791"/>
                  </a:lnTo>
                  <a:lnTo>
                    <a:pt x="5722272" y="1134429"/>
                  </a:lnTo>
                  <a:lnTo>
                    <a:pt x="5692696" y="1100478"/>
                  </a:lnTo>
                  <a:lnTo>
                    <a:pt x="5662661" y="1066943"/>
                  </a:lnTo>
                  <a:lnTo>
                    <a:pt x="5632171" y="1033828"/>
                  </a:lnTo>
                  <a:lnTo>
                    <a:pt x="5601231" y="1001138"/>
                  </a:lnTo>
                  <a:lnTo>
                    <a:pt x="5569846" y="968879"/>
                  </a:lnTo>
                  <a:lnTo>
                    <a:pt x="5538022" y="937054"/>
                  </a:lnTo>
                  <a:lnTo>
                    <a:pt x="5505762" y="905669"/>
                  </a:lnTo>
                  <a:lnTo>
                    <a:pt x="5473072" y="874730"/>
                  </a:lnTo>
                  <a:lnTo>
                    <a:pt x="5439957" y="844240"/>
                  </a:lnTo>
                  <a:lnTo>
                    <a:pt x="5406422" y="814204"/>
                  </a:lnTo>
                  <a:lnTo>
                    <a:pt x="5372471" y="784628"/>
                  </a:lnTo>
                  <a:lnTo>
                    <a:pt x="5338110" y="755517"/>
                  </a:lnTo>
                  <a:lnTo>
                    <a:pt x="5303343" y="726875"/>
                  </a:lnTo>
                  <a:lnTo>
                    <a:pt x="5268175" y="698707"/>
                  </a:lnTo>
                  <a:lnTo>
                    <a:pt x="5232611" y="671019"/>
                  </a:lnTo>
                  <a:lnTo>
                    <a:pt x="5196656" y="643814"/>
                  </a:lnTo>
                  <a:lnTo>
                    <a:pt x="5160315" y="617098"/>
                  </a:lnTo>
                  <a:lnTo>
                    <a:pt x="5123593" y="590876"/>
                  </a:lnTo>
                  <a:lnTo>
                    <a:pt x="5086495" y="565153"/>
                  </a:lnTo>
                  <a:lnTo>
                    <a:pt x="5049025" y="539934"/>
                  </a:lnTo>
                  <a:lnTo>
                    <a:pt x="5011189" y="515223"/>
                  </a:lnTo>
                  <a:lnTo>
                    <a:pt x="4972992" y="491025"/>
                  </a:lnTo>
                  <a:lnTo>
                    <a:pt x="4934437" y="467346"/>
                  </a:lnTo>
                  <a:lnTo>
                    <a:pt x="4895531" y="444190"/>
                  </a:lnTo>
                  <a:lnTo>
                    <a:pt x="4856278" y="421562"/>
                  </a:lnTo>
                  <a:lnTo>
                    <a:pt x="4816683" y="399467"/>
                  </a:lnTo>
                  <a:lnTo>
                    <a:pt x="4776750" y="377910"/>
                  </a:lnTo>
                  <a:lnTo>
                    <a:pt x="4736486" y="356896"/>
                  </a:lnTo>
                  <a:lnTo>
                    <a:pt x="4695894" y="336430"/>
                  </a:lnTo>
                  <a:lnTo>
                    <a:pt x="4654980" y="316516"/>
                  </a:lnTo>
                  <a:lnTo>
                    <a:pt x="4613748" y="297159"/>
                  </a:lnTo>
                  <a:lnTo>
                    <a:pt x="4572204" y="278365"/>
                  </a:lnTo>
                  <a:lnTo>
                    <a:pt x="4530352" y="260139"/>
                  </a:lnTo>
                  <a:lnTo>
                    <a:pt x="4488197" y="242484"/>
                  </a:lnTo>
                  <a:lnTo>
                    <a:pt x="4445745" y="225407"/>
                  </a:lnTo>
                  <a:lnTo>
                    <a:pt x="4402999" y="208911"/>
                  </a:lnTo>
                  <a:lnTo>
                    <a:pt x="4359965" y="193003"/>
                  </a:lnTo>
                  <a:lnTo>
                    <a:pt x="4316648" y="177686"/>
                  </a:lnTo>
                  <a:lnTo>
                    <a:pt x="4273053" y="162966"/>
                  </a:lnTo>
                  <a:lnTo>
                    <a:pt x="4229184" y="148848"/>
                  </a:lnTo>
                  <a:lnTo>
                    <a:pt x="4185047" y="135336"/>
                  </a:lnTo>
                  <a:lnTo>
                    <a:pt x="4140646" y="122435"/>
                  </a:lnTo>
                  <a:lnTo>
                    <a:pt x="4095986" y="110151"/>
                  </a:lnTo>
                  <a:lnTo>
                    <a:pt x="4051072" y="98488"/>
                  </a:lnTo>
                  <a:lnTo>
                    <a:pt x="4005910" y="87451"/>
                  </a:lnTo>
                  <a:lnTo>
                    <a:pt x="3960503" y="77044"/>
                  </a:lnTo>
                  <a:lnTo>
                    <a:pt x="3914857" y="67274"/>
                  </a:lnTo>
                  <a:lnTo>
                    <a:pt x="3868977" y="58145"/>
                  </a:lnTo>
                  <a:lnTo>
                    <a:pt x="3822868" y="49661"/>
                  </a:lnTo>
                  <a:lnTo>
                    <a:pt x="3776534" y="41828"/>
                  </a:lnTo>
                  <a:lnTo>
                    <a:pt x="3729981" y="34650"/>
                  </a:lnTo>
                  <a:lnTo>
                    <a:pt x="3683213" y="28132"/>
                  </a:lnTo>
                  <a:lnTo>
                    <a:pt x="3636235" y="22280"/>
                  </a:lnTo>
                  <a:lnTo>
                    <a:pt x="3589053" y="17098"/>
                  </a:lnTo>
                  <a:lnTo>
                    <a:pt x="3541670" y="12591"/>
                  </a:lnTo>
                  <a:lnTo>
                    <a:pt x="3494093" y="8764"/>
                  </a:lnTo>
                  <a:lnTo>
                    <a:pt x="3446325" y="5622"/>
                  </a:lnTo>
                  <a:lnTo>
                    <a:pt x="3398372" y="3169"/>
                  </a:lnTo>
                  <a:lnTo>
                    <a:pt x="3350239" y="1412"/>
                  </a:lnTo>
                  <a:lnTo>
                    <a:pt x="3301930" y="353"/>
                  </a:lnTo>
                  <a:lnTo>
                    <a:pt x="3253450" y="0"/>
                  </a:lnTo>
                  <a:close/>
                </a:path>
              </a:pathLst>
            </a:custGeom>
            <a:solidFill>
              <a:srgbClr val="66805E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800"/>
                <a:buFont typeface="Calibri"/>
                <a:buNone/>
              </a:pPr>
              <a:endParaRPr sz="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97" name="Google Shape;297;p26"/>
            <p:cNvPicPr preferRelativeResize="0"/>
            <p:nvPr/>
          </p:nvPicPr>
          <p:blipFill rotWithShape="1">
            <a:blip r:embed="rId4">
              <a:alphaModFix/>
            </a:blip>
            <a:srcRect l="14346" r="13017"/>
            <a:stretch/>
          </p:blipFill>
          <p:spPr>
            <a:xfrm>
              <a:off x="1146629" y="3767406"/>
              <a:ext cx="3483428" cy="137584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98" name="Google Shape;298;p26"/>
          <p:cNvSpPr txBox="1"/>
          <p:nvPr/>
        </p:nvSpPr>
        <p:spPr>
          <a:xfrm>
            <a:off x="5777825" y="1601925"/>
            <a:ext cx="30000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s-419" sz="2000" b="1" i="0" u="none" strike="noStrike" cap="none">
                <a:solidFill>
                  <a:srgbClr val="638B20"/>
                </a:solidFill>
                <a:latin typeface="Montserrat"/>
                <a:ea typeface="Montserrat"/>
                <a:cs typeface="Montserrat"/>
                <a:sym typeface="Montserrat"/>
              </a:rPr>
              <a:t>CDMX</a:t>
            </a:r>
            <a:endParaRPr sz="2000" b="1" i="0" u="none" strike="noStrike" cap="none">
              <a:solidFill>
                <a:srgbClr val="638B2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s-419" sz="13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Avenida Coyoacán 1622,</a:t>
            </a:r>
            <a:endParaRPr sz="1300" b="0" i="0" u="none" strike="noStrike" cap="none">
              <a:solidFill>
                <a:schemeClr val="lt1"/>
              </a:solidFill>
              <a:latin typeface="Montserrat Light"/>
              <a:ea typeface="Montserrat Light"/>
              <a:cs typeface="Montserrat Light"/>
              <a:sym typeface="Montserrat Ligh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1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edificio 4 piso 2, Col. Del Valle</a:t>
            </a:r>
            <a:endParaRPr sz="1100" b="0" i="0" u="none" strike="noStrike" cap="none">
              <a:solidFill>
                <a:schemeClr val="lt1"/>
              </a:solidFill>
              <a:latin typeface="Montserrat Light"/>
              <a:ea typeface="Montserrat Light"/>
              <a:cs typeface="Montserrat Light"/>
              <a:sym typeface="Montserrat Light"/>
            </a:endParaRPr>
          </a:p>
        </p:txBody>
      </p:sp>
      <p:sp>
        <p:nvSpPr>
          <p:cNvPr id="299" name="Google Shape;299;p26"/>
          <p:cNvSpPr txBox="1"/>
          <p:nvPr/>
        </p:nvSpPr>
        <p:spPr>
          <a:xfrm>
            <a:off x="1673000" y="1809825"/>
            <a:ext cx="3000000" cy="86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s-419" sz="2000" b="1" i="0" u="none" strike="noStrike" cap="none">
                <a:solidFill>
                  <a:srgbClr val="638B20"/>
                </a:solidFill>
                <a:latin typeface="Montserrat"/>
                <a:ea typeface="Montserrat"/>
                <a:cs typeface="Montserrat"/>
                <a:sym typeface="Montserrat"/>
              </a:rPr>
              <a:t>Puebla</a:t>
            </a:r>
            <a:endParaRPr sz="2000" b="1" i="0" u="none" strike="noStrike" cap="none">
              <a:solidFill>
                <a:srgbClr val="638B2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s-419" sz="13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33 Poniente 202 PB,</a:t>
            </a:r>
            <a:endParaRPr sz="1300" b="0" i="0" u="none" strike="noStrike" cap="none">
              <a:solidFill>
                <a:schemeClr val="lt1"/>
              </a:solidFill>
              <a:latin typeface="Montserrat Light"/>
              <a:ea typeface="Montserrat Light"/>
              <a:cs typeface="Montserrat Light"/>
              <a:sym typeface="Montserrat Light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s-419" sz="11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Carmen Huexotitla, Puebla. </a:t>
            </a:r>
            <a:endParaRPr sz="1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00" name="Google Shape;300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46625" y="1896338"/>
            <a:ext cx="681025" cy="681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01" name="Google Shape;301;p2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flipH="1">
            <a:off x="5085750" y="1822550"/>
            <a:ext cx="828625" cy="828625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26"/>
          <p:cNvSpPr txBox="1">
            <a:spLocks noGrp="1"/>
          </p:cNvSpPr>
          <p:nvPr>
            <p:ph type="title"/>
          </p:nvPr>
        </p:nvSpPr>
        <p:spPr>
          <a:xfrm>
            <a:off x="1017200" y="4314615"/>
            <a:ext cx="3300900" cy="64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s-419" sz="11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Conoce más sobre nuestras conquistas en:</a:t>
            </a:r>
            <a:endParaRPr sz="1100" b="1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s-419" sz="12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www.qrtl.com.mx</a:t>
            </a:r>
            <a:endParaRPr sz="12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303" name="Google Shape;303;p2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80594" y="3636450"/>
            <a:ext cx="1077321" cy="64788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04" name="Google Shape;304;p26"/>
          <p:cNvCxnSpPr/>
          <p:nvPr/>
        </p:nvCxnSpPr>
        <p:spPr>
          <a:xfrm>
            <a:off x="1065904" y="4314615"/>
            <a:ext cx="32082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305" name="Google Shape;305;p26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16040" y="3728608"/>
            <a:ext cx="828625" cy="117202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791</Words>
  <Application>Microsoft Office PowerPoint</Application>
  <PresentationFormat>Presentación en pantalla (16:9)</PresentationFormat>
  <Paragraphs>142</Paragraphs>
  <Slides>14</Slides>
  <Notes>14</Notes>
  <HiddenSlides>0</HiddenSlides>
  <MMClips>4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14</vt:i4>
      </vt:variant>
    </vt:vector>
  </HeadingPairs>
  <TitlesOfParts>
    <vt:vector size="20" baseType="lpstr">
      <vt:lpstr>Montserrat</vt:lpstr>
      <vt:lpstr>Calibri</vt:lpstr>
      <vt:lpstr>Arial</vt:lpstr>
      <vt:lpstr>Montserrat Light</vt:lpstr>
      <vt:lpstr>Montserrat SemiBold</vt:lpstr>
      <vt:lpstr>Simple Light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¡Estamos a la orden, General!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cp:lastModifiedBy>QRTL10</cp:lastModifiedBy>
  <cp:revision>1</cp:revision>
  <dcterms:modified xsi:type="dcterms:W3CDTF">2026-05-22T21:00:21Z</dcterms:modified>
</cp:coreProperties>
</file>