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61" r:id="rId3"/>
    <p:sldId id="259" r:id="rId4"/>
    <p:sldId id="260" r:id="rId5"/>
    <p:sldId id="265" r:id="rId6"/>
    <p:sldId id="266" r:id="rId7"/>
    <p:sldId id="267" r:id="rId8"/>
    <p:sldId id="264" r:id="rId9"/>
    <p:sldId id="268" r:id="rId10"/>
    <p:sldId id="269" r:id="rId11"/>
    <p:sldId id="270" r:id="rId12"/>
    <p:sldId id="271" r:id="rId13"/>
  </p:sldIdLst>
  <p:sldSz cx="3959225" cy="1079500"/>
  <p:notesSz cx="6858000" cy="9144000"/>
  <p:defaultTextStyle>
    <a:defPPr>
      <a:defRPr lang="es-MX"/>
    </a:defPPr>
    <a:lvl1pPr marL="0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1pPr>
    <a:lvl2pPr marL="102162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2pPr>
    <a:lvl3pPr marL="204323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3pPr>
    <a:lvl4pPr marL="306485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4pPr>
    <a:lvl5pPr marL="408646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5pPr>
    <a:lvl6pPr marL="510808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6pPr>
    <a:lvl7pPr marL="612969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7pPr>
    <a:lvl8pPr marL="715131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8pPr>
    <a:lvl9pPr marL="817293" algn="l" defTabSz="204323" rtl="0" eaLnBrk="1" latinLnBrk="0" hangingPunct="1">
      <a:defRPr sz="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4739" autoAdjust="0"/>
  </p:normalViewPr>
  <p:slideViewPr>
    <p:cSldViewPr>
      <p:cViewPr>
        <p:scale>
          <a:sx n="300" d="100"/>
          <a:sy n="300" d="100"/>
        </p:scale>
        <p:origin x="1340" y="1192"/>
      </p:cViewPr>
      <p:guideLst>
        <p:guide orient="horz" pos="340"/>
        <p:guide pos="1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0.xlsx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4593594508880633E-2"/>
          <c:y val="2.4546642662381241E-2"/>
          <c:w val="0.98483718218060456"/>
          <c:h val="0.851469473597956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Truck</c:v>
                </c:pt>
              </c:strCache>
            </c:strRef>
          </c:tx>
          <c:spPr>
            <a:solidFill>
              <a:srgbClr val="0033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Hoja1!$B$2:$B$15</c:f>
              <c:numCache>
                <c:formatCode>#,##0</c:formatCode>
                <c:ptCount val="14"/>
                <c:pt idx="0">
                  <c:v>25335</c:v>
                </c:pt>
                <c:pt idx="1">
                  <c:v>31022</c:v>
                </c:pt>
                <c:pt idx="2">
                  <c:v>37659</c:v>
                </c:pt>
                <c:pt idx="3">
                  <c:v>42901</c:v>
                </c:pt>
                <c:pt idx="4">
                  <c:v>37810</c:v>
                </c:pt>
                <c:pt idx="5">
                  <c:v>17921</c:v>
                </c:pt>
                <c:pt idx="6">
                  <c:v>22379</c:v>
                </c:pt>
                <c:pt idx="7">
                  <c:v>25651</c:v>
                </c:pt>
                <c:pt idx="8">
                  <c:v>31491</c:v>
                </c:pt>
                <c:pt idx="9">
                  <c:v>31124</c:v>
                </c:pt>
                <c:pt idx="10">
                  <c:v>26527</c:v>
                </c:pt>
                <c:pt idx="11">
                  <c:v>29241</c:v>
                </c:pt>
                <c:pt idx="12">
                  <c:v>34470</c:v>
                </c:pt>
                <c:pt idx="13">
                  <c:v>32808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E-43CF-BB96-CAB901484C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Hoja1!$C$2:$C$15</c:f>
              <c:numCache>
                <c:formatCode>#,##0</c:formatCode>
                <c:ptCount val="14"/>
                <c:pt idx="0">
                  <c:v>9405</c:v>
                </c:pt>
                <c:pt idx="1">
                  <c:v>10455</c:v>
                </c:pt>
                <c:pt idx="2">
                  <c:v>10746</c:v>
                </c:pt>
                <c:pt idx="3">
                  <c:v>10378</c:v>
                </c:pt>
                <c:pt idx="4">
                  <c:v>10911</c:v>
                </c:pt>
                <c:pt idx="5">
                  <c:v>5823</c:v>
                </c:pt>
                <c:pt idx="6">
                  <c:v>5382</c:v>
                </c:pt>
                <c:pt idx="7">
                  <c:v>7028</c:v>
                </c:pt>
                <c:pt idx="8">
                  <c:v>7055</c:v>
                </c:pt>
                <c:pt idx="9">
                  <c:v>7931</c:v>
                </c:pt>
                <c:pt idx="10">
                  <c:v>8072</c:v>
                </c:pt>
                <c:pt idx="11">
                  <c:v>8585</c:v>
                </c:pt>
                <c:pt idx="12">
                  <c:v>9581</c:v>
                </c:pt>
                <c:pt idx="13">
                  <c:v>8957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E-43CF-BB96-CAB901484C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"/>
                  <c:y val="2.1680198296994819E-2"/>
                </c:manualLayout>
              </c:layout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42E-43CF-BB96-CAB901484C61}"/>
                </c:ext>
              </c:extLst>
            </c:dLbl>
            <c:dLbl>
              <c:idx val="9"/>
              <c:layout>
                <c:manualLayout>
                  <c:x val="2.1312991366972296E-3"/>
                  <c:y val="0.1587495868348040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42E-43CF-BB96-CAB901484C61}"/>
                </c:ext>
              </c:extLst>
            </c:dLbl>
            <c:dLbl>
              <c:idx val="12"/>
              <c:layout>
                <c:manualLayout>
                  <c:x val="3.4582214176638327E-5"/>
                  <c:y val="6.1346768296958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42E-43CF-BB96-CAB901484C61}"/>
                </c:ext>
              </c:extLst>
            </c:dLbl>
            <c:dLbl>
              <c:idx val="13"/>
              <c:layout>
                <c:manualLayout>
                  <c:x val="-2.3330741028774579E-3"/>
                  <c:y val="9.378699706527507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42E-43CF-BB96-CAB901484C61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Hoja1!$D$2:$D$15</c:f>
              <c:numCache>
                <c:formatCode>_-* #,##0_-;\-* #,##0_-;_-* "-"??_-;_-@_-</c:formatCode>
                <c:ptCount val="14"/>
                <c:pt idx="0">
                  <c:v>34740</c:v>
                </c:pt>
                <c:pt idx="1">
                  <c:v>41477</c:v>
                </c:pt>
                <c:pt idx="2">
                  <c:v>48405</c:v>
                </c:pt>
                <c:pt idx="3">
                  <c:v>53279</c:v>
                </c:pt>
                <c:pt idx="4">
                  <c:v>48721</c:v>
                </c:pt>
                <c:pt idx="5">
                  <c:v>23744</c:v>
                </c:pt>
                <c:pt idx="6">
                  <c:v>27761</c:v>
                </c:pt>
                <c:pt idx="7">
                  <c:v>32679</c:v>
                </c:pt>
                <c:pt idx="8">
                  <c:v>38546</c:v>
                </c:pt>
                <c:pt idx="9">
                  <c:v>39055</c:v>
                </c:pt>
                <c:pt idx="10">
                  <c:v>34599</c:v>
                </c:pt>
                <c:pt idx="11">
                  <c:v>37826</c:v>
                </c:pt>
                <c:pt idx="12">
                  <c:v>44051</c:v>
                </c:pt>
                <c:pt idx="13">
                  <c:v>41765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2E-43CF-BB96-CAB901484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429660032"/>
        <c:axId val="429661568"/>
      </c:barChart>
      <c:catAx>
        <c:axId val="42966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9661568"/>
        <c:crosses val="autoZero"/>
        <c:auto val="1"/>
        <c:lblAlgn val="ctr"/>
        <c:lblOffset val="100"/>
        <c:noMultiLvlLbl val="0"/>
      </c:catAx>
      <c:valAx>
        <c:axId val="429661568"/>
        <c:scaling>
          <c:orientation val="minMax"/>
          <c:max val="60000"/>
        </c:scaling>
        <c:delete val="1"/>
        <c:axPos val="l"/>
        <c:numFmt formatCode="#,##0" sourceLinked="1"/>
        <c:majorTickMark val="out"/>
        <c:minorTickMark val="none"/>
        <c:tickLblPos val="nextTo"/>
        <c:crossAx val="429660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300" b="1"/>
      </a:pPr>
      <a:endParaRPr lang="es-MX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925373134328361E-2"/>
          <c:w val="0.93452380952380965"/>
          <c:h val="0.85074626865671665"/>
        </c:manualLayout>
      </c:layout>
      <c:lineChart>
        <c:grouping val="standard"/>
        <c:varyColors val="0"/>
        <c:ser>
          <c:idx val="0"/>
          <c:order val="0"/>
          <c:tx>
            <c:strRef>
              <c:f>Hoja1!$A$1</c:f>
              <c:strCache>
                <c:ptCount val="1"/>
                <c:pt idx="0">
                  <c:v>205</c:v>
                </c:pt>
              </c:strCache>
            </c:strRef>
          </c:tx>
          <c:spPr>
            <a:ln w="6350"/>
          </c:spPr>
          <c:marker>
            <c:spPr>
              <a:ln w="6350"/>
            </c:spPr>
          </c:marker>
          <c:dLbls>
            <c:dLbl>
              <c:idx val="4"/>
              <c:tx>
                <c:rich>
                  <a:bodyPr/>
                  <a:lstStyle/>
                  <a:p>
                    <a:r>
                      <a:rPr lang="en-US" sz="1389" b="1" dirty="0" smtClean="0"/>
                      <a:t>3,7%</a:t>
                    </a:r>
                    <a:endParaRPr lang="en-US" sz="1400" dirty="0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9F-4366-8431-58DDA29344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Hoja1!$A$2:$A$3</c:f>
              <c:numCache>
                <c:formatCode>0.0%</c:formatCode>
                <c:ptCount val="2"/>
                <c:pt idx="0">
                  <c:v>2.8000000000000001E-2</c:v>
                </c:pt>
                <c:pt idx="1">
                  <c:v>3.1E-2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79F-4366-8431-58DDA2934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655680"/>
        <c:axId val="167657472"/>
      </c:lineChart>
      <c:catAx>
        <c:axId val="167655680"/>
        <c:scaling>
          <c:orientation val="minMax"/>
        </c:scaling>
        <c:delete val="1"/>
        <c:axPos val="b"/>
        <c:majorTickMark val="out"/>
        <c:minorTickMark val="none"/>
        <c:tickLblPos val="nextTo"/>
        <c:crossAx val="167657472"/>
        <c:crosses val="autoZero"/>
        <c:auto val="1"/>
        <c:lblAlgn val="ctr"/>
        <c:lblOffset val="100"/>
        <c:noMultiLvlLbl val="0"/>
      </c:catAx>
      <c:valAx>
        <c:axId val="167657472"/>
        <c:scaling>
          <c:orientation val="minMax"/>
          <c:max val="6.0000000000000032E-2"/>
          <c:min val="1.0000000000000005E-2"/>
        </c:scaling>
        <c:delete val="1"/>
        <c:axPos val="l"/>
        <c:numFmt formatCode="0.0%" sourceLinked="1"/>
        <c:majorTickMark val="out"/>
        <c:minorTickMark val="none"/>
        <c:tickLblPos val="nextTo"/>
        <c:crossAx val="167655680"/>
        <c:crosses val="autoZero"/>
        <c:crossBetween val="between"/>
      </c:valAx>
      <c:spPr>
        <a:noFill/>
        <a:ln w="2541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00"/>
      </a:pPr>
      <a:endParaRPr lang="es-MX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8149501271808587E-2"/>
          <c:y val="0"/>
          <c:w val="0.90370099745638277"/>
          <c:h val="0.8893373368745293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Trucks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0C25-4652-A221-7C7FA24D1F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2">
                  <c:v>2018</c:v>
                </c:pt>
                <c:pt idx="4">
                  <c:v>2020</c:v>
                </c:pt>
              </c:numCache>
            </c:numRef>
          </c:cat>
          <c:val>
            <c:numRef>
              <c:f>Hoja1!$B$2:$B$6</c:f>
              <c:numCache>
                <c:formatCode>General</c:formatCode>
                <c:ptCount val="5"/>
                <c:pt idx="0">
                  <c:v>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25-4652-A221-7C7FA24D1F1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Buses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1,244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25-4652-A221-7C7FA24D1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2">
                  <c:v>2018</c:v>
                </c:pt>
                <c:pt idx="4">
                  <c:v>2020</c:v>
                </c:pt>
              </c:numCache>
            </c:numRef>
          </c:cat>
          <c:val>
            <c:numRef>
              <c:f>Hoja1!$C$2:$C$6</c:f>
              <c:numCache>
                <c:formatCode>General</c:formatCode>
                <c:ptCount val="5"/>
                <c:pt idx="0">
                  <c:v>1244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25-4652-A221-7C7FA24D1F1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Dealers</c:v>
                </c:pt>
              </c:strCache>
            </c:strRef>
          </c:tx>
          <c:spPr>
            <a:solidFill>
              <a:schemeClr val="tx2"/>
            </a:solidFill>
            <a:ln>
              <a:solidFill>
                <a:schemeClr val="tx2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C25-4652-A221-7C7FA24D1F15}"/>
              </c:ext>
            </c:extLst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25-4652-A221-7C7FA24D1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2">
                  <c:v>2018</c:v>
                </c:pt>
                <c:pt idx="4">
                  <c:v>2020</c:v>
                </c:pt>
              </c:numCache>
            </c:numRef>
          </c:cat>
          <c:val>
            <c:numRef>
              <c:f>Hoja1!$D$2:$D$6</c:f>
              <c:numCache>
                <c:formatCode>General</c:formatCode>
                <c:ptCount val="5"/>
                <c:pt idx="2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C25-4652-A221-7C7FA24D1F15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V. Directas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1,600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C25-4652-A221-7C7FA24D1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="1">
                    <a:solidFill>
                      <a:schemeClr val="tx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2">
                  <c:v>2018</c:v>
                </c:pt>
                <c:pt idx="4">
                  <c:v>2020</c:v>
                </c:pt>
              </c:numCache>
            </c:numRef>
          </c:cat>
          <c:val>
            <c:numRef>
              <c:f>Hoja1!$E$2:$E$6</c:f>
              <c:numCache>
                <c:formatCode>General</c:formatCode>
                <c:ptCount val="5"/>
                <c:pt idx="2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C25-4652-A221-7C7FA24D1F15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Trucks2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3,000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C25-4652-A221-7C7FA24D1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2">
                  <c:v>2018</c:v>
                </c:pt>
                <c:pt idx="4">
                  <c:v>2020</c:v>
                </c:pt>
              </c:numCache>
            </c:numRef>
          </c:cat>
          <c:val>
            <c:numRef>
              <c:f>Hoja1!$F$2:$F$6</c:f>
              <c:numCache>
                <c:formatCode>General</c:formatCode>
                <c:ptCount val="5"/>
                <c:pt idx="4">
                  <c:v>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C25-4652-A221-7C7FA24D1F15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Buses2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2,000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0C25-4652-A221-7C7FA24D1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Hoja1!$A$2:$A$6</c:f>
              <c:numCache>
                <c:formatCode>General</c:formatCode>
                <c:ptCount val="5"/>
                <c:pt idx="0">
                  <c:v>2017</c:v>
                </c:pt>
                <c:pt idx="2">
                  <c:v>2018</c:v>
                </c:pt>
                <c:pt idx="4">
                  <c:v>2020</c:v>
                </c:pt>
              </c:numCache>
            </c:numRef>
          </c:cat>
          <c:val>
            <c:numRef>
              <c:f>Hoja1!$G$2:$G$6</c:f>
              <c:numCache>
                <c:formatCode>General</c:formatCode>
                <c:ptCount val="5"/>
                <c:pt idx="4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C25-4652-A221-7C7FA24D1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52859392"/>
        <c:axId val="152860928"/>
      </c:barChart>
      <c:catAx>
        <c:axId val="152859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500"/>
            </a:pPr>
            <a:endParaRPr lang="es-MX"/>
          </a:p>
        </c:txPr>
        <c:crossAx val="152860928"/>
        <c:crosses val="autoZero"/>
        <c:auto val="1"/>
        <c:lblAlgn val="ctr"/>
        <c:lblOffset val="100"/>
        <c:tickLblSkip val="1"/>
        <c:noMultiLvlLbl val="0"/>
      </c:catAx>
      <c:valAx>
        <c:axId val="152860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85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1068942214426759E-2"/>
          <c:y val="9.4497907993931818E-2"/>
          <c:w val="0.98483718218060456"/>
          <c:h val="0.73871203578085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Truck</c:v>
                </c:pt>
              </c:strCache>
            </c:strRef>
          </c:tx>
          <c:spPr>
            <a:solidFill>
              <a:srgbClr val="003366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Hoja1!$B$2:$B$15</c:f>
              <c:numCache>
                <c:formatCode>#,##0;[Red]\-#,##0;\-</c:formatCode>
                <c:ptCount val="14"/>
                <c:pt idx="0">
                  <c:v>9</c:v>
                </c:pt>
                <c:pt idx="1">
                  <c:v>523</c:v>
                </c:pt>
                <c:pt idx="2">
                  <c:v>857</c:v>
                </c:pt>
                <c:pt idx="3">
                  <c:v>1092</c:v>
                </c:pt>
                <c:pt idx="4">
                  <c:v>796</c:v>
                </c:pt>
                <c:pt idx="5">
                  <c:v>543</c:v>
                </c:pt>
                <c:pt idx="6">
                  <c:v>387</c:v>
                </c:pt>
                <c:pt idx="7">
                  <c:v>369</c:v>
                </c:pt>
                <c:pt idx="8">
                  <c:v>258</c:v>
                </c:pt>
                <c:pt idx="9">
                  <c:v>343</c:v>
                </c:pt>
                <c:pt idx="10">
                  <c:v>383</c:v>
                </c:pt>
                <c:pt idx="11">
                  <c:v>385</c:v>
                </c:pt>
                <c:pt idx="12">
                  <c:v>654</c:v>
                </c:pt>
                <c:pt idx="13">
                  <c:v>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DB-4E00-828F-BCC1B6F08D0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124118157030372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DDB-4E00-828F-BCC1B6F08D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Hoja1!$C$2:$C$15</c:f>
              <c:numCache>
                <c:formatCode>#,##0;[Red]\-#,##0;\-</c:formatCode>
                <c:ptCount val="14"/>
                <c:pt idx="0">
                  <c:v>82</c:v>
                </c:pt>
                <c:pt idx="1">
                  <c:v>652</c:v>
                </c:pt>
                <c:pt idx="2">
                  <c:v>870</c:v>
                </c:pt>
                <c:pt idx="3">
                  <c:v>676</c:v>
                </c:pt>
                <c:pt idx="4">
                  <c:v>828</c:v>
                </c:pt>
                <c:pt idx="5">
                  <c:v>595</c:v>
                </c:pt>
                <c:pt idx="6">
                  <c:v>426</c:v>
                </c:pt>
                <c:pt idx="7">
                  <c:v>636</c:v>
                </c:pt>
                <c:pt idx="8">
                  <c:v>662</c:v>
                </c:pt>
                <c:pt idx="9">
                  <c:v>712</c:v>
                </c:pt>
                <c:pt idx="10">
                  <c:v>936</c:v>
                </c:pt>
                <c:pt idx="11">
                  <c:v>1140</c:v>
                </c:pt>
                <c:pt idx="12">
                  <c:v>1164</c:v>
                </c:pt>
                <c:pt idx="13">
                  <c:v>1244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DB-4E00-828F-BCC1B6F08D0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57878242326848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DDB-4E00-828F-BCC1B6F08D05}"/>
                </c:ext>
              </c:extLst>
            </c:dLbl>
            <c:dLbl>
              <c:idx val="9"/>
              <c:layout>
                <c:manualLayout>
                  <c:x val="-1.3268042987162945E-3"/>
                  <c:y val="6.734824399922348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DDB-4E00-828F-BCC1B6F08D05}"/>
                </c:ext>
              </c:extLst>
            </c:dLbl>
            <c:spPr>
              <a:noFill/>
              <a:ln>
                <a:noFill/>
              </a:ln>
              <a:effectLst/>
            </c:sp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Hoja1!$A$2:$A$15</c:f>
              <c:numCache>
                <c:formatCode>General</c:formatCode>
                <c:ptCount val="14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</c:numCache>
            </c:numRef>
          </c:cat>
          <c:val>
            <c:numRef>
              <c:f>Hoja1!$D$2:$D$15</c:f>
              <c:numCache>
                <c:formatCode>#,##0</c:formatCode>
                <c:ptCount val="14"/>
                <c:pt idx="0">
                  <c:v>91</c:v>
                </c:pt>
                <c:pt idx="1">
                  <c:v>1175</c:v>
                </c:pt>
                <c:pt idx="2">
                  <c:v>1727</c:v>
                </c:pt>
                <c:pt idx="3">
                  <c:v>1768</c:v>
                </c:pt>
                <c:pt idx="4">
                  <c:v>1624</c:v>
                </c:pt>
                <c:pt idx="5">
                  <c:v>1138</c:v>
                </c:pt>
                <c:pt idx="6">
                  <c:v>813</c:v>
                </c:pt>
                <c:pt idx="7">
                  <c:v>1005</c:v>
                </c:pt>
                <c:pt idx="8">
                  <c:v>920</c:v>
                </c:pt>
                <c:pt idx="9">
                  <c:v>1055</c:v>
                </c:pt>
                <c:pt idx="10">
                  <c:v>1319</c:v>
                </c:pt>
                <c:pt idx="11">
                  <c:v>1525</c:v>
                </c:pt>
                <c:pt idx="12">
                  <c:v>1818</c:v>
                </c:pt>
                <c:pt idx="13">
                  <c:v>2213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DDB-4E00-828F-BCC1B6F08D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7"/>
        <c:overlap val="100"/>
        <c:axId val="430155264"/>
        <c:axId val="430156800"/>
      </c:barChart>
      <c:catAx>
        <c:axId val="430155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30156800"/>
        <c:crosses val="autoZero"/>
        <c:auto val="1"/>
        <c:lblAlgn val="ctr"/>
        <c:lblOffset val="100"/>
        <c:noMultiLvlLbl val="0"/>
      </c:catAx>
      <c:valAx>
        <c:axId val="430156800"/>
        <c:scaling>
          <c:orientation val="minMax"/>
          <c:max val="4000"/>
        </c:scaling>
        <c:delete val="1"/>
        <c:axPos val="l"/>
        <c:numFmt formatCode="#,##0;[Red]\-#,##0;\-" sourceLinked="1"/>
        <c:majorTickMark val="out"/>
        <c:minorTickMark val="none"/>
        <c:tickLblPos val="nextTo"/>
        <c:crossAx val="430155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300" b="1"/>
      </a:pPr>
      <a:endParaRPr lang="es-MX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352754211493544E-4"/>
          <c:y val="4.9282043791743571E-2"/>
          <c:w val="0.9997464584192467"/>
          <c:h val="0.95071765730924318"/>
        </c:manualLayout>
      </c:layout>
      <c:lineChart>
        <c:grouping val="standard"/>
        <c:varyColors val="0"/>
        <c:ser>
          <c:idx val="0"/>
          <c:order val="0"/>
          <c:tx>
            <c:strRef>
              <c:f>Hoja1!$A$1</c:f>
              <c:strCache>
                <c:ptCount val="1"/>
                <c:pt idx="0">
                  <c:v>Serie 1</c:v>
                </c:pt>
              </c:strCache>
            </c:strRef>
          </c:tx>
          <c:spPr>
            <a:ln w="6350"/>
          </c:spPr>
          <c:marker>
            <c:spPr>
              <a:ln w="6350"/>
            </c:spPr>
          </c:marker>
          <c:dLbls>
            <c:dLbl>
              <c:idx val="4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3,7%</a:t>
                    </a:r>
                  </a:p>
                </c:rich>
              </c:tx>
              <c:spPr/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55C-4F68-9F04-4B957D8B6B00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Hoja1!$A$2:$A$15</c:f>
              <c:numCache>
                <c:formatCode>0.0%</c:formatCode>
                <c:ptCount val="14"/>
                <c:pt idx="0">
                  <c:v>3.0000000000000001E-3</c:v>
                </c:pt>
                <c:pt idx="1">
                  <c:v>2.8330000000000001E-2</c:v>
                </c:pt>
                <c:pt idx="2">
                  <c:v>3.5680000000000003E-2</c:v>
                </c:pt>
                <c:pt idx="3">
                  <c:v>3.3180000000000001E-2</c:v>
                </c:pt>
                <c:pt idx="4">
                  <c:v>3.3329999999999999E-2</c:v>
                </c:pt>
                <c:pt idx="5">
                  <c:v>4.793E-2</c:v>
                </c:pt>
                <c:pt idx="6">
                  <c:v>2.9389999999999999E-2</c:v>
                </c:pt>
                <c:pt idx="7">
                  <c:v>3.075E-2</c:v>
                </c:pt>
                <c:pt idx="8">
                  <c:v>2.3869999999999999E-2</c:v>
                </c:pt>
                <c:pt idx="9">
                  <c:v>2.7009999999999999E-2</c:v>
                </c:pt>
                <c:pt idx="10">
                  <c:v>3.8120000000000001E-2</c:v>
                </c:pt>
                <c:pt idx="11">
                  <c:v>4.0320000000000002E-2</c:v>
                </c:pt>
                <c:pt idx="12">
                  <c:v>4.1000000000000002E-2</c:v>
                </c:pt>
                <c:pt idx="13">
                  <c:v>5.2999999999999999E-2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5C-4F68-9F04-4B957D8B6B0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73887232"/>
        <c:axId val="430164992"/>
      </c:lineChart>
      <c:catAx>
        <c:axId val="273887232"/>
        <c:scaling>
          <c:orientation val="minMax"/>
        </c:scaling>
        <c:delete val="1"/>
        <c:axPos val="b"/>
        <c:majorTickMark val="out"/>
        <c:minorTickMark val="none"/>
        <c:tickLblPos val="nextTo"/>
        <c:crossAx val="430164992"/>
        <c:crosses val="autoZero"/>
        <c:auto val="1"/>
        <c:lblAlgn val="ctr"/>
        <c:lblOffset val="100"/>
        <c:noMultiLvlLbl val="0"/>
      </c:catAx>
      <c:valAx>
        <c:axId val="430164992"/>
        <c:scaling>
          <c:orientation val="minMax"/>
          <c:max val="0.1"/>
          <c:min val="0"/>
        </c:scaling>
        <c:delete val="1"/>
        <c:axPos val="l"/>
        <c:numFmt formatCode="0.0%" sourceLinked="1"/>
        <c:majorTickMark val="out"/>
        <c:minorTickMark val="none"/>
        <c:tickLblPos val="nextTo"/>
        <c:crossAx val="273887232"/>
        <c:crosses val="autoZero"/>
        <c:crossBetween val="between"/>
      </c:valAx>
      <c:spPr>
        <a:noFill/>
        <a:ln w="24520">
          <a:noFill/>
        </a:ln>
      </c:spPr>
    </c:plotArea>
    <c:plotVisOnly val="1"/>
    <c:dispBlanksAs val="gap"/>
    <c:showDLblsOverMax val="0"/>
  </c:chart>
  <c:txPr>
    <a:bodyPr/>
    <a:lstStyle/>
    <a:p>
      <a:pPr>
        <a:defRPr sz="250"/>
      </a:pPr>
      <a:endParaRPr lang="es-MX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9956846868510858E-2"/>
          <c:y val="3.2052104480653272E-2"/>
          <c:w val="0.94462112424057731"/>
          <c:h val="0.866681051663801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Truck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207-4A20-9E73-5C35FEC18622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207-4A20-9E73-5C35FEC1862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 2017</c:v>
                </c:pt>
                <c:pt idx="1">
                  <c:v>Apr YTD 2018</c:v>
                </c:pt>
              </c:strCache>
            </c:strRef>
          </c:cat>
          <c:val>
            <c:numRef>
              <c:f>Hoja1!$B$2:$B$3</c:f>
              <c:numCache>
                <c:formatCode>#,##0</c:formatCode>
                <c:ptCount val="2"/>
                <c:pt idx="0">
                  <c:v>10037</c:v>
                </c:pt>
                <c:pt idx="1">
                  <c:v>9897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95-41FB-9953-ABD01FB34F0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rgbClr val="F2B800"/>
            </a:solidFill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 2017</c:v>
                </c:pt>
                <c:pt idx="1">
                  <c:v>Apr YTD 2018</c:v>
                </c:pt>
              </c:strCache>
            </c:strRef>
          </c:cat>
          <c:val>
            <c:numRef>
              <c:f>Hoja1!$C$2:$C$3</c:f>
              <c:numCache>
                <c:formatCode>0</c:formatCode>
                <c:ptCount val="2"/>
                <c:pt idx="0" formatCode="General">
                  <c:v>2738</c:v>
                </c:pt>
                <c:pt idx="1">
                  <c:v>2505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95-41FB-9953-ABD01FB34F0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 w="25396">
              <a:noFill/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500" b="1"/>
                  </a:pPr>
                  <a:endParaRPr lang="es-MX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207-4A20-9E73-5C35FEC18622}"/>
                </c:ext>
              </c:extLst>
            </c:dLbl>
            <c:dLbl>
              <c:idx val="1"/>
              <c:layout>
                <c:manualLayout>
                  <c:x val="-3.2949579395841542E-3"/>
                  <c:y val="0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sz="500" b="1"/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207-4A20-9E73-5C35FEC18622}"/>
                </c:ext>
              </c:extLst>
            </c:dLbl>
            <c:numFmt formatCode="#,##0" sourceLinked="0"/>
            <c:spPr>
              <a:ln>
                <a:noFill/>
              </a:ln>
            </c:spPr>
            <c:txPr>
              <a:bodyPr/>
              <a:lstStyle/>
              <a:p>
                <a:pPr>
                  <a:defRPr sz="300" b="1"/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 2017</c:v>
                </c:pt>
                <c:pt idx="1">
                  <c:v>Apr YTD 2018</c:v>
                </c:pt>
              </c:strCache>
            </c:strRef>
          </c:cat>
          <c:val>
            <c:numRef>
              <c:f>Hoja1!$D$2:$D$3</c:f>
              <c:numCache>
                <c:formatCode>0</c:formatCode>
                <c:ptCount val="2"/>
                <c:pt idx="0" formatCode="General">
                  <c:v>12775</c:v>
                </c:pt>
                <c:pt idx="1">
                  <c:v>12402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95-41FB-9953-ABD01FB34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100"/>
        <c:axId val="81522048"/>
        <c:axId val="52630656"/>
      </c:barChart>
      <c:catAx>
        <c:axId val="8152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52630656"/>
        <c:crosses val="autoZero"/>
        <c:auto val="1"/>
        <c:lblAlgn val="ctr"/>
        <c:lblOffset val="100"/>
        <c:noMultiLvlLbl val="0"/>
      </c:catAx>
      <c:valAx>
        <c:axId val="52630656"/>
        <c:scaling>
          <c:orientation val="minMax"/>
          <c:max val="14000"/>
        </c:scaling>
        <c:delete val="1"/>
        <c:axPos val="l"/>
        <c:numFmt formatCode="#,##0" sourceLinked="1"/>
        <c:majorTickMark val="out"/>
        <c:minorTickMark val="none"/>
        <c:tickLblPos val="nextTo"/>
        <c:crossAx val="81522048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300"/>
      </a:pPr>
      <a:endParaRPr lang="es-MX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193548387096791E-2"/>
          <c:y val="4.2918454935622994E-3"/>
          <c:w val="0.93951612903224702"/>
          <c:h val="0.9821280066904231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Trucks</c:v>
                </c:pt>
              </c:strCache>
            </c:strRef>
          </c:tx>
          <c:spPr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5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B67B-4EB3-8947-A69A551E339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500" b="1">
                      <a:solidFill>
                        <a:schemeClr val="bg1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B67B-4EB3-8947-A69A551E33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Apri YTD 2018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278</c:v>
                </c:pt>
                <c:pt idx="1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F9-47FF-B636-FF539241332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Buses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500" b="1"/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67B-4EB3-8947-A69A551E3392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500" b="1"/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67B-4EB3-8947-A69A551E339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Apri YTD 2018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451</c:v>
                </c:pt>
                <c:pt idx="1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F9-47FF-B636-FF539241332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Apri YTD 2018</c:v>
                </c:pt>
              </c:strCache>
            </c:strRef>
          </c:cat>
          <c:val>
            <c:numRef>
              <c:f>Hoja1!$D$2:$D$3</c:f>
              <c:numCache>
                <c:formatCode>_-* #,##0_-;\-* #,##0_-;_-* "-"??_-;_-@_-</c:formatCode>
                <c:ptCount val="2"/>
                <c:pt idx="0">
                  <c:v>729</c:v>
                </c:pt>
                <c:pt idx="1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F9-47FF-B636-FF5392413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100"/>
        <c:axId val="52688384"/>
        <c:axId val="52689920"/>
      </c:barChart>
      <c:catAx>
        <c:axId val="52688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52689920"/>
        <c:crosses val="autoZero"/>
        <c:auto val="1"/>
        <c:lblAlgn val="ctr"/>
        <c:lblOffset val="100"/>
        <c:noMultiLvlLbl val="0"/>
      </c:catAx>
      <c:valAx>
        <c:axId val="52689920"/>
        <c:scaling>
          <c:orientation val="minMax"/>
          <c:max val="900"/>
        </c:scaling>
        <c:delete val="1"/>
        <c:axPos val="l"/>
        <c:numFmt formatCode="General" sourceLinked="1"/>
        <c:majorTickMark val="out"/>
        <c:minorTickMark val="none"/>
        <c:tickLblPos val="nextTo"/>
        <c:crossAx val="52688384"/>
        <c:crosses val="autoZero"/>
        <c:crossBetween val="between"/>
      </c:valAx>
      <c:spPr>
        <a:noFill/>
        <a:ln w="25382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300"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33183694424478904"/>
          <c:w val="1"/>
          <c:h val="0.60186865446967741"/>
        </c:manualLayout>
      </c:layout>
      <c:lineChart>
        <c:grouping val="standard"/>
        <c:varyColors val="0"/>
        <c:ser>
          <c:idx val="0"/>
          <c:order val="0"/>
          <c:tx>
            <c:strRef>
              <c:f>Hoja1!$A$1</c:f>
              <c:strCache>
                <c:ptCount val="1"/>
                <c:pt idx="0">
                  <c:v>Serie 1</c:v>
                </c:pt>
              </c:strCache>
            </c:strRef>
          </c:tx>
          <c:spPr>
            <a:ln w="6350"/>
          </c:spPr>
          <c:marker>
            <c:spPr>
              <a:ln w="6350"/>
            </c:spPr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" b="1"/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926-413B-B0E1-51D7D6AAE28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400" b="1"/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926-413B-B0E1-51D7D6AAE28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652" b="1" dirty="0" smtClean="0"/>
                      <a:t>3,7%</a:t>
                    </a:r>
                    <a:endParaRPr lang="en-US" sz="800" dirty="0"/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96-45CF-BA93-10C2619D7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Hoja1!$A$2:$A$3</c:f>
              <c:numCache>
                <c:formatCode>0.0%</c:formatCode>
                <c:ptCount val="2"/>
                <c:pt idx="0">
                  <c:v>5.7000000000000002E-2</c:v>
                </c:pt>
                <c:pt idx="1">
                  <c:v>6.3E-2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96-45CF-BA93-10C2619D7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132992"/>
        <c:axId val="82134528"/>
      </c:lineChart>
      <c:catAx>
        <c:axId val="82132992"/>
        <c:scaling>
          <c:orientation val="minMax"/>
        </c:scaling>
        <c:delete val="1"/>
        <c:axPos val="b"/>
        <c:majorTickMark val="out"/>
        <c:minorTickMark val="none"/>
        <c:tickLblPos val="nextTo"/>
        <c:crossAx val="82134528"/>
        <c:crosses val="autoZero"/>
        <c:auto val="1"/>
        <c:lblAlgn val="ctr"/>
        <c:lblOffset val="100"/>
        <c:noMultiLvlLbl val="0"/>
      </c:catAx>
      <c:valAx>
        <c:axId val="82134528"/>
        <c:scaling>
          <c:orientation val="minMax"/>
          <c:max val="7.0000000000000021E-2"/>
          <c:min val="4.0000000000000022E-2"/>
        </c:scaling>
        <c:delete val="1"/>
        <c:axPos val="l"/>
        <c:numFmt formatCode="0.0%" sourceLinked="1"/>
        <c:majorTickMark val="out"/>
        <c:minorTickMark val="none"/>
        <c:tickLblPos val="nextTo"/>
        <c:crossAx val="82132992"/>
        <c:crosses val="autoZero"/>
        <c:crossBetween val="between"/>
      </c:valAx>
      <c:spPr>
        <a:noFill/>
        <a:ln w="2537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00"/>
      </a:pPr>
      <a:endParaRPr lang="es-MX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633823514558984E-2"/>
          <c:y val="0.10608239527775706"/>
          <c:w val="0.85250671496924912"/>
          <c:h val="0.8374815897961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VW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 YTD 2018</c:v>
                </c:pt>
              </c:strCache>
            </c:strRef>
          </c:cat>
          <c:val>
            <c:numRef>
              <c:f>Hoja1!$B$2:$B$3</c:f>
              <c:numCache>
                <c:formatCode>0</c:formatCode>
                <c:ptCount val="2"/>
                <c:pt idx="0" formatCode="General">
                  <c:v>383</c:v>
                </c:pt>
                <c:pt idx="1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DA-4C30-BC67-3CBAE2E76D4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MAN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" b="1"/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 YTD 2018</c:v>
                </c:pt>
              </c:strCache>
            </c:strRef>
          </c:cat>
          <c:val>
            <c:numRef>
              <c:f>Hoja1!$C$2:$C$3</c:f>
              <c:numCache>
                <c:formatCode>0</c:formatCode>
                <c:ptCount val="2"/>
                <c:pt idx="0" formatCode="General">
                  <c:v>68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DA-4C30-BC67-3CBAE2E76D4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 w="24609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4336285867226872E-3"/>
                  <c:y val="7.115758655977011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374-4B3E-A2BF-3741834DEF59}"/>
                </c:ext>
              </c:extLst>
            </c:dLbl>
            <c:dLbl>
              <c:idx val="1"/>
              <c:layout>
                <c:manualLayout>
                  <c:x val="1.4450414600397789E-2"/>
                  <c:y val="3.44273738284188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374-4B3E-A2BF-3741834DEF59}"/>
                </c:ext>
              </c:extLst>
            </c:dLbl>
            <c:spPr>
              <a:noFill/>
              <a:effectLst/>
            </c:spPr>
            <c:txPr>
              <a:bodyPr/>
              <a:lstStyle/>
              <a:p>
                <a:pPr>
                  <a:defRPr sz="500" b="1"/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 YTD 2018</c:v>
                </c:pt>
              </c:strCache>
            </c:strRef>
          </c:cat>
          <c:val>
            <c:numRef>
              <c:f>Hoja1!$D$2:$D$3</c:f>
              <c:numCache>
                <c:formatCode>0</c:formatCode>
                <c:ptCount val="2"/>
                <c:pt idx="0" formatCode="General">
                  <c:v>451</c:v>
                </c:pt>
                <c:pt idx="1">
                  <c:v>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DA-4C30-BC67-3CBAE2E76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100"/>
        <c:axId val="81791232"/>
        <c:axId val="81809408"/>
      </c:barChart>
      <c:catAx>
        <c:axId val="8179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b="1"/>
            </a:pPr>
            <a:endParaRPr lang="es-MX"/>
          </a:p>
        </c:txPr>
        <c:crossAx val="81809408"/>
        <c:crosses val="autoZero"/>
        <c:auto val="1"/>
        <c:lblAlgn val="ctr"/>
        <c:lblOffset val="100"/>
        <c:noMultiLvlLbl val="0"/>
      </c:catAx>
      <c:valAx>
        <c:axId val="81809408"/>
        <c:scaling>
          <c:orientation val="minMax"/>
          <c:max val="550"/>
        </c:scaling>
        <c:delete val="1"/>
        <c:axPos val="l"/>
        <c:numFmt formatCode="General" sourceLinked="1"/>
        <c:majorTickMark val="out"/>
        <c:minorTickMark val="none"/>
        <c:tickLblPos val="nextTo"/>
        <c:crossAx val="81791232"/>
        <c:crosses val="autoZero"/>
        <c:crossBetween val="between"/>
      </c:valAx>
      <c:spPr>
        <a:noFill/>
        <a:ln w="24609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3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MX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13120190632676E-2"/>
          <c:y val="5.5251102484269385E-2"/>
          <c:w val="0.94992594631717342"/>
          <c:h val="0.79741262422434556"/>
        </c:manualLayout>
      </c:layout>
      <c:lineChart>
        <c:grouping val="standard"/>
        <c:varyColors val="0"/>
        <c:ser>
          <c:idx val="0"/>
          <c:order val="0"/>
          <c:tx>
            <c:strRef>
              <c:f>Hoja1!$A$1</c:f>
              <c:strCache>
                <c:ptCount val="1"/>
                <c:pt idx="0">
                  <c:v>Serie 1</c:v>
                </c:pt>
              </c:strCache>
            </c:strRef>
          </c:tx>
          <c:spPr>
            <a:ln w="6350"/>
          </c:spPr>
          <c:marker>
            <c:spPr>
              <a:ln w="6350"/>
            </c:spPr>
          </c:marker>
          <c:dLbls>
            <c:dLbl>
              <c:idx val="1"/>
              <c:layout>
                <c:manualLayout>
                  <c:x val="-1.5368793186566065E-2"/>
                  <c:y val="-0.1285770731528738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B0D-402B-9CC6-2045E9131E0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sz="1393" b="1">
                        <a:latin typeface="+mn-lt"/>
                      </a:rPr>
                      <a:t>3,7%</a:t>
                    </a:r>
                    <a:endParaRPr sz="1393">
                      <a:latin typeface="+mn-lt"/>
                    </a:endParaRPr>
                  </a:p>
                </c:rich>
              </c:tx>
              <c:dLblPos val="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0D-402B-9CC6-2045E9131E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Hoja1!$A$2:$A$3</c:f>
              <c:numCache>
                <c:formatCode>0.0%</c:formatCode>
                <c:ptCount val="2"/>
                <c:pt idx="0">
                  <c:v>0.16500000000000001</c:v>
                </c:pt>
                <c:pt idx="1">
                  <c:v>0.191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B0D-402B-9CC6-2045E9131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863808"/>
        <c:axId val="81865344"/>
      </c:lineChart>
      <c:catAx>
        <c:axId val="81863808"/>
        <c:scaling>
          <c:orientation val="minMax"/>
        </c:scaling>
        <c:delete val="1"/>
        <c:axPos val="b"/>
        <c:majorTickMark val="out"/>
        <c:minorTickMark val="none"/>
        <c:tickLblPos val="nextTo"/>
        <c:crossAx val="81865344"/>
        <c:crosses val="autoZero"/>
        <c:auto val="1"/>
        <c:lblAlgn val="ctr"/>
        <c:lblOffset val="100"/>
        <c:noMultiLvlLbl val="0"/>
      </c:catAx>
      <c:valAx>
        <c:axId val="81865344"/>
        <c:scaling>
          <c:orientation val="minMax"/>
          <c:min val="0.1"/>
        </c:scaling>
        <c:delete val="1"/>
        <c:axPos val="l"/>
        <c:numFmt formatCode="0.0%" sourceLinked="1"/>
        <c:majorTickMark val="out"/>
        <c:minorTickMark val="none"/>
        <c:tickLblPos val="nextTo"/>
        <c:crossAx val="81863808"/>
        <c:crosses val="autoZero"/>
        <c:crossBetween val="between"/>
      </c:valAx>
      <c:spPr>
        <a:noFill/>
        <a:ln w="2540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MX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1542360462006905E-2"/>
          <c:y val="1.9570454625892707E-2"/>
          <c:w val="0.94944061105824373"/>
          <c:h val="0.8586893829077204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VW</c:v>
                </c:pt>
              </c:strCache>
            </c:strRef>
          </c:tx>
          <c:spPr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" b="1">
                    <a:solidFill>
                      <a:schemeClr val="bg1"/>
                    </a:solidFill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 YTD 2018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252</c:v>
                </c:pt>
                <c:pt idx="1">
                  <c:v>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5B-4987-AA19-7A4E4F50EFC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MAN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>
                <c:manualLayout>
                  <c:x val="-1.4776503637230563E-2"/>
                  <c:y val="-2.5831452417143033E-3"/>
                </c:manualLayout>
              </c:layout>
              <c:spPr/>
              <c:txPr>
                <a:bodyPr/>
                <a:lstStyle/>
                <a:p>
                  <a:pPr>
                    <a:defRPr sz="400" b="1"/>
                  </a:pPr>
                  <a:endParaRPr lang="es-MX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F5B-4987-AA19-7A4E4F50E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00" b="1"/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 YTD 2018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26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5B-4987-AA19-7A4E4F50EFC3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-1.7143982106823539E-3"/>
                  <c:y val="0.107308182433817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247-4595-B9E1-D4E7DF9C22F8}"/>
                </c:ext>
              </c:extLst>
            </c:dLbl>
            <c:dLbl>
              <c:idx val="1"/>
              <c:layout>
                <c:manualLayout>
                  <c:x val="-1.7150817825366531E-3"/>
                  <c:y val="3.211062089219240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47-4595-B9E1-D4E7DF9C22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500" b="1"/>
                </a:pPr>
                <a:endParaRPr lang="es-MX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Apr YTD 2017</c:v>
                </c:pt>
                <c:pt idx="1">
                  <c:v>Apr YTD 2018</c:v>
                </c:pt>
              </c:strCache>
            </c:strRef>
          </c:cat>
          <c:val>
            <c:numRef>
              <c:f>Hoja1!$D$2:$D$3</c:f>
              <c:numCache>
                <c:formatCode>General</c:formatCode>
                <c:ptCount val="2"/>
                <c:pt idx="0">
                  <c:v>278</c:v>
                </c:pt>
                <c:pt idx="1">
                  <c:v>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5B-4987-AA19-7A4E4F50EF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100"/>
        <c:axId val="81928192"/>
        <c:axId val="81929728"/>
      </c:barChart>
      <c:catAx>
        <c:axId val="8192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MX"/>
          </a:p>
        </c:txPr>
        <c:crossAx val="81929728"/>
        <c:crosses val="autoZero"/>
        <c:auto val="1"/>
        <c:lblAlgn val="ctr"/>
        <c:lblOffset val="100"/>
        <c:noMultiLvlLbl val="0"/>
      </c:catAx>
      <c:valAx>
        <c:axId val="81929728"/>
        <c:scaling>
          <c:orientation val="minMax"/>
          <c:max val="400"/>
        </c:scaling>
        <c:delete val="1"/>
        <c:axPos val="l"/>
        <c:numFmt formatCode="General" sourceLinked="1"/>
        <c:majorTickMark val="out"/>
        <c:minorTickMark val="none"/>
        <c:tickLblPos val="nextTo"/>
        <c:crossAx val="81928192"/>
        <c:crosses val="autoZero"/>
        <c:crossBetween val="between"/>
      </c:valAx>
      <c:spPr>
        <a:noFill/>
        <a:ln w="2537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3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MX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780CD-D367-1C43-BD31-038E80E7B05B}" type="datetimeFigureOut">
              <a:rPr lang="en-US" smtClean="0"/>
              <a:t>5/11/2018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59088" y="685800"/>
            <a:ext cx="12576176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98B69-7690-9B42-9A8E-7AAC8288296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8313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4531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49062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73593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98124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22655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47186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71716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96247" algn="l" defTabSz="224531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365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0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E98B69-7690-9B42-9A8E-7AAC8288296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20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236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1458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3521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426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6722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8102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9418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98B69-7690-9B42-9A8E-7AAC8288296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931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6943" y="335350"/>
            <a:ext cx="3365342" cy="23139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93886" y="611717"/>
            <a:ext cx="2771458" cy="2758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4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6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8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0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5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7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211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7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2870441" y="32489"/>
            <a:ext cx="890826" cy="69068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97963" y="32489"/>
            <a:ext cx="2606490" cy="69068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4864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6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35" y="250"/>
          <a:ext cx="634" cy="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2" name="Object 6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" y="250"/>
                        <a:ext cx="634" cy="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156720" y="119944"/>
            <a:ext cx="3638172" cy="0"/>
          </a:xfrm>
          <a:prstGeom prst="line">
            <a:avLst/>
          </a:prstGeom>
          <a:noFill/>
          <a:ln w="9525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MX" sz="10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05" y="22489"/>
            <a:ext cx="556449" cy="8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Número de Slide 3"/>
          <p:cNvSpPr txBox="1">
            <a:spLocks/>
          </p:cNvSpPr>
          <p:nvPr userDrawn="1"/>
        </p:nvSpPr>
        <p:spPr bwMode="auto">
          <a:xfrm>
            <a:off x="3728270" y="1053512"/>
            <a:ext cx="187175" cy="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58" tIns="6514" rIns="0" bIns="6514" anchor="ctr"/>
          <a:lstStyle>
            <a:lvl1pPr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Font typeface="Wingdings" panose="05000000000000000000" pitchFamily="2" charset="2"/>
              <a:buNone/>
            </a:pPr>
            <a:fld id="{E11D98E0-9B75-43E3-B846-50DCAFF7349C}" type="slidenum">
              <a:rPr lang="de-DE" altLang="es-MX" sz="157" b="1">
                <a:solidFill>
                  <a:schemeClr val="tx2"/>
                </a:solidFill>
              </a:rPr>
              <a:pPr algn="r" eaLnBrk="1" hangingPunct="1">
                <a:buFont typeface="Wingdings" panose="05000000000000000000" pitchFamily="2" charset="2"/>
                <a:buNone/>
              </a:pPr>
              <a:t>‹Nº›</a:t>
            </a:fld>
            <a:endParaRPr lang="de-DE" altLang="es-MX" sz="157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6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604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2751" y="693685"/>
            <a:ext cx="3365342" cy="214401"/>
          </a:xfrm>
        </p:spPr>
        <p:txBody>
          <a:bodyPr anchor="t"/>
          <a:lstStyle>
            <a:lvl1pPr algn="l">
              <a:defRPr sz="9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12751" y="457544"/>
            <a:ext cx="3365342" cy="236140"/>
          </a:xfrm>
        </p:spPr>
        <p:txBody>
          <a:bodyPr anchor="b"/>
          <a:lstStyle>
            <a:lvl1pPr marL="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1pPr>
            <a:lvl2pPr marL="102162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2pPr>
            <a:lvl3pPr marL="204323" indent="0">
              <a:buNone/>
              <a:defRPr sz="300">
                <a:solidFill>
                  <a:schemeClr val="tx1">
                    <a:tint val="75000"/>
                  </a:schemeClr>
                </a:solidFill>
              </a:defRPr>
            </a:lvl3pPr>
            <a:lvl4pPr marL="306485" indent="0">
              <a:buNone/>
              <a:defRPr sz="300">
                <a:solidFill>
                  <a:schemeClr val="tx1">
                    <a:tint val="75000"/>
                  </a:schemeClr>
                </a:solidFill>
              </a:defRPr>
            </a:lvl4pPr>
            <a:lvl5pPr marL="408646" indent="0">
              <a:buNone/>
              <a:defRPr sz="300">
                <a:solidFill>
                  <a:schemeClr val="tx1">
                    <a:tint val="75000"/>
                  </a:schemeClr>
                </a:solidFill>
              </a:defRPr>
            </a:lvl5pPr>
            <a:lvl6pPr marL="510808" indent="0">
              <a:buNone/>
              <a:defRPr sz="300">
                <a:solidFill>
                  <a:schemeClr val="tx1">
                    <a:tint val="75000"/>
                  </a:schemeClr>
                </a:solidFill>
              </a:defRPr>
            </a:lvl6pPr>
            <a:lvl7pPr marL="612969" indent="0">
              <a:buNone/>
              <a:defRPr sz="300">
                <a:solidFill>
                  <a:schemeClr val="tx1">
                    <a:tint val="75000"/>
                  </a:schemeClr>
                </a:solidFill>
              </a:defRPr>
            </a:lvl7pPr>
            <a:lvl8pPr marL="715131" indent="0">
              <a:buNone/>
              <a:defRPr sz="300">
                <a:solidFill>
                  <a:schemeClr val="tx1">
                    <a:tint val="75000"/>
                  </a:schemeClr>
                </a:solidFill>
              </a:defRPr>
            </a:lvl8pPr>
            <a:lvl9pPr marL="817293" indent="0">
              <a:buNone/>
              <a:defRPr sz="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1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97964" y="188917"/>
            <a:ext cx="1748658" cy="534253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012609" y="188917"/>
            <a:ext cx="1748658" cy="534253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680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65" y="43231"/>
            <a:ext cx="3563303" cy="179917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7962" y="241645"/>
            <a:ext cx="1749345" cy="100703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102162" indent="0">
              <a:buNone/>
              <a:defRPr sz="400" b="1"/>
            </a:lvl2pPr>
            <a:lvl3pPr marL="204323" indent="0">
              <a:buNone/>
              <a:defRPr sz="400" b="1"/>
            </a:lvl3pPr>
            <a:lvl4pPr marL="306485" indent="0">
              <a:buNone/>
              <a:defRPr sz="300" b="1"/>
            </a:lvl4pPr>
            <a:lvl5pPr marL="408646" indent="0">
              <a:buNone/>
              <a:defRPr sz="300" b="1"/>
            </a:lvl5pPr>
            <a:lvl6pPr marL="510808" indent="0">
              <a:buNone/>
              <a:defRPr sz="300" b="1"/>
            </a:lvl6pPr>
            <a:lvl7pPr marL="612969" indent="0">
              <a:buNone/>
              <a:defRPr sz="300" b="1"/>
            </a:lvl7pPr>
            <a:lvl8pPr marL="715131" indent="0">
              <a:buNone/>
              <a:defRPr sz="300" b="1"/>
            </a:lvl8pPr>
            <a:lvl9pPr marL="817293" indent="0">
              <a:buNone/>
              <a:defRPr sz="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97962" y="342341"/>
            <a:ext cx="1749345" cy="621962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2011236" y="241645"/>
            <a:ext cx="1750033" cy="100703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102162" indent="0">
              <a:buNone/>
              <a:defRPr sz="400" b="1"/>
            </a:lvl2pPr>
            <a:lvl3pPr marL="204323" indent="0">
              <a:buNone/>
              <a:defRPr sz="400" b="1"/>
            </a:lvl3pPr>
            <a:lvl4pPr marL="306485" indent="0">
              <a:buNone/>
              <a:defRPr sz="300" b="1"/>
            </a:lvl4pPr>
            <a:lvl5pPr marL="408646" indent="0">
              <a:buNone/>
              <a:defRPr sz="300" b="1"/>
            </a:lvl5pPr>
            <a:lvl6pPr marL="510808" indent="0">
              <a:buNone/>
              <a:defRPr sz="300" b="1"/>
            </a:lvl6pPr>
            <a:lvl7pPr marL="612969" indent="0">
              <a:buNone/>
              <a:defRPr sz="300" b="1"/>
            </a:lvl7pPr>
            <a:lvl8pPr marL="715131" indent="0">
              <a:buNone/>
              <a:defRPr sz="300" b="1"/>
            </a:lvl8pPr>
            <a:lvl9pPr marL="817293" indent="0">
              <a:buNone/>
              <a:defRPr sz="3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11236" y="342341"/>
            <a:ext cx="1750033" cy="621962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300"/>
            </a:lvl4pPr>
            <a:lvl5pPr>
              <a:defRPr sz="300"/>
            </a:lvl5pPr>
            <a:lvl6pPr>
              <a:defRPr sz="300"/>
            </a:lvl6pPr>
            <a:lvl7pPr>
              <a:defRPr sz="300"/>
            </a:lvl7pPr>
            <a:lvl8pPr>
              <a:defRPr sz="300"/>
            </a:lvl8pPr>
            <a:lvl9pPr>
              <a:defRPr sz="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3825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971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6147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66" y="42980"/>
            <a:ext cx="1302558" cy="182915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950" y="42981"/>
            <a:ext cx="2213317" cy="921323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966" y="225899"/>
            <a:ext cx="1302558" cy="738408"/>
          </a:xfrm>
        </p:spPr>
        <p:txBody>
          <a:bodyPr/>
          <a:lstStyle>
            <a:lvl1pPr marL="0" indent="0">
              <a:buNone/>
              <a:defRPr sz="300"/>
            </a:lvl1pPr>
            <a:lvl2pPr marL="102162" indent="0">
              <a:buNone/>
              <a:defRPr sz="200"/>
            </a:lvl2pPr>
            <a:lvl3pPr marL="204323" indent="0">
              <a:buNone/>
              <a:defRPr sz="200"/>
            </a:lvl3pPr>
            <a:lvl4pPr marL="306485" indent="0">
              <a:buNone/>
              <a:defRPr sz="200"/>
            </a:lvl4pPr>
            <a:lvl5pPr marL="408646" indent="0">
              <a:buNone/>
              <a:defRPr sz="200"/>
            </a:lvl5pPr>
            <a:lvl6pPr marL="510808" indent="0">
              <a:buNone/>
              <a:defRPr sz="200"/>
            </a:lvl6pPr>
            <a:lvl7pPr marL="612969" indent="0">
              <a:buNone/>
              <a:defRPr sz="200"/>
            </a:lvl7pPr>
            <a:lvl8pPr marL="715131" indent="0">
              <a:buNone/>
              <a:defRPr sz="200"/>
            </a:lvl8pPr>
            <a:lvl9pPr marL="817293" indent="0">
              <a:buNone/>
              <a:defRPr sz="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2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6037" y="755657"/>
            <a:ext cx="2375535" cy="89209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776037" y="96462"/>
            <a:ext cx="2375535" cy="647700"/>
          </a:xfrm>
        </p:spPr>
        <p:txBody>
          <a:bodyPr/>
          <a:lstStyle>
            <a:lvl1pPr marL="0" indent="0">
              <a:buNone/>
              <a:defRPr sz="700"/>
            </a:lvl1pPr>
            <a:lvl2pPr marL="102162" indent="0">
              <a:buNone/>
              <a:defRPr sz="600"/>
            </a:lvl2pPr>
            <a:lvl3pPr marL="204323" indent="0">
              <a:buNone/>
              <a:defRPr sz="500"/>
            </a:lvl3pPr>
            <a:lvl4pPr marL="306485" indent="0">
              <a:buNone/>
              <a:defRPr sz="400"/>
            </a:lvl4pPr>
            <a:lvl5pPr marL="408646" indent="0">
              <a:buNone/>
              <a:defRPr sz="400"/>
            </a:lvl5pPr>
            <a:lvl6pPr marL="510808" indent="0">
              <a:buNone/>
              <a:defRPr sz="400"/>
            </a:lvl6pPr>
            <a:lvl7pPr marL="612969" indent="0">
              <a:buNone/>
              <a:defRPr sz="400"/>
            </a:lvl7pPr>
            <a:lvl8pPr marL="715131" indent="0">
              <a:buNone/>
              <a:defRPr sz="400"/>
            </a:lvl8pPr>
            <a:lvl9pPr marL="817293" indent="0">
              <a:buNone/>
              <a:defRPr sz="4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76037" y="844859"/>
            <a:ext cx="2375535" cy="126691"/>
          </a:xfrm>
        </p:spPr>
        <p:txBody>
          <a:bodyPr/>
          <a:lstStyle>
            <a:lvl1pPr marL="0" indent="0">
              <a:buNone/>
              <a:defRPr sz="300"/>
            </a:lvl1pPr>
            <a:lvl2pPr marL="102162" indent="0">
              <a:buNone/>
              <a:defRPr sz="200"/>
            </a:lvl2pPr>
            <a:lvl3pPr marL="204323" indent="0">
              <a:buNone/>
              <a:defRPr sz="200"/>
            </a:lvl3pPr>
            <a:lvl4pPr marL="306485" indent="0">
              <a:buNone/>
              <a:defRPr sz="200"/>
            </a:lvl4pPr>
            <a:lvl5pPr marL="408646" indent="0">
              <a:buNone/>
              <a:defRPr sz="200"/>
            </a:lvl5pPr>
            <a:lvl6pPr marL="510808" indent="0">
              <a:buNone/>
              <a:defRPr sz="200"/>
            </a:lvl6pPr>
            <a:lvl7pPr marL="612969" indent="0">
              <a:buNone/>
              <a:defRPr sz="200"/>
            </a:lvl7pPr>
            <a:lvl8pPr marL="715131" indent="0">
              <a:buNone/>
              <a:defRPr sz="200"/>
            </a:lvl8pPr>
            <a:lvl9pPr marL="817293" indent="0">
              <a:buNone/>
              <a:defRPr sz="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037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97965" y="43231"/>
            <a:ext cx="3563303" cy="179917"/>
          </a:xfrm>
          <a:prstGeom prst="rect">
            <a:avLst/>
          </a:prstGeom>
        </p:spPr>
        <p:txBody>
          <a:bodyPr vert="horz" lIns="20432" tIns="10216" rIns="20432" bIns="10216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97965" y="251890"/>
            <a:ext cx="3563303" cy="712420"/>
          </a:xfrm>
          <a:prstGeom prst="rect">
            <a:avLst/>
          </a:prstGeom>
        </p:spPr>
        <p:txBody>
          <a:bodyPr vert="horz" lIns="20432" tIns="10216" rIns="20432" bIns="10216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197962" y="1000537"/>
            <a:ext cx="923820" cy="57473"/>
          </a:xfrm>
          <a:prstGeom prst="rect">
            <a:avLst/>
          </a:prstGeom>
        </p:spPr>
        <p:txBody>
          <a:bodyPr vert="horz" lIns="20432" tIns="10216" rIns="20432" bIns="10216" rtlCol="0" anchor="ctr"/>
          <a:lstStyle>
            <a:lvl1pPr algn="l">
              <a:defRPr sz="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227D9-D115-4007-AD58-EC3EC89562D6}" type="datetimeFigureOut">
              <a:rPr lang="es-MX" smtClean="0"/>
              <a:t>11/05/2018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1352737" y="1000537"/>
            <a:ext cx="1253755" cy="57473"/>
          </a:xfrm>
          <a:prstGeom prst="rect">
            <a:avLst/>
          </a:prstGeom>
        </p:spPr>
        <p:txBody>
          <a:bodyPr vert="horz" lIns="20432" tIns="10216" rIns="20432" bIns="10216" rtlCol="0" anchor="ctr"/>
          <a:lstStyle>
            <a:lvl1pPr algn="ctr">
              <a:defRPr sz="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2837445" y="1000537"/>
            <a:ext cx="923820" cy="57473"/>
          </a:xfrm>
          <a:prstGeom prst="rect">
            <a:avLst/>
          </a:prstGeom>
        </p:spPr>
        <p:txBody>
          <a:bodyPr vert="horz" lIns="20432" tIns="10216" rIns="20432" bIns="10216" rtlCol="0" anchor="ctr"/>
          <a:lstStyle>
            <a:lvl1pPr algn="r">
              <a:defRPr sz="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AF29E-E717-42FB-8535-60DD231C2C6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960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04323" rtl="0" eaLnBrk="1" latinLnBrk="0" hangingPunct="1">
        <a:spcBef>
          <a:spcPct val="0"/>
        </a:spcBef>
        <a:buNone/>
        <a:defRPr sz="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621" indent="-76621" algn="l" defTabSz="204323" rtl="0" eaLnBrk="1" latinLnBrk="0" hangingPunct="1">
        <a:spcBef>
          <a:spcPct val="20000"/>
        </a:spcBef>
        <a:buFont typeface="Arial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66012" indent="-63851" algn="l" defTabSz="204323" rtl="0" eaLnBrk="1" latinLnBrk="0" hangingPunct="1">
        <a:spcBef>
          <a:spcPct val="20000"/>
        </a:spcBef>
        <a:buFont typeface="Arial" pitchFamily="34" charset="0"/>
        <a:buChar char="–"/>
        <a:defRPr sz="600" kern="1200">
          <a:solidFill>
            <a:schemeClr val="tx1"/>
          </a:solidFill>
          <a:latin typeface="+mn-lt"/>
          <a:ea typeface="+mn-ea"/>
          <a:cs typeface="+mn-cs"/>
        </a:defRPr>
      </a:lvl2pPr>
      <a:lvl3pPr marL="255404" indent="-51081" algn="l" defTabSz="204323" rtl="0" eaLnBrk="1" latinLnBrk="0" hangingPunct="1">
        <a:spcBef>
          <a:spcPct val="20000"/>
        </a:spcBef>
        <a:buFont typeface="Arial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57565" indent="-51081" algn="l" defTabSz="204323" rtl="0" eaLnBrk="1" latinLnBrk="0" hangingPunct="1">
        <a:spcBef>
          <a:spcPct val="20000"/>
        </a:spcBef>
        <a:buFont typeface="Arial" pitchFamily="34" charset="0"/>
        <a:buChar char="–"/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459727" indent="-51081" algn="l" defTabSz="204323" rtl="0" eaLnBrk="1" latinLnBrk="0" hangingPunct="1">
        <a:spcBef>
          <a:spcPct val="20000"/>
        </a:spcBef>
        <a:buFont typeface="Arial" pitchFamily="34" charset="0"/>
        <a:buChar char="»"/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561889" indent="-51081" algn="l" defTabSz="204323" rtl="0" eaLnBrk="1" latinLnBrk="0" hangingPunct="1">
        <a:spcBef>
          <a:spcPct val="20000"/>
        </a:spcBef>
        <a:buFont typeface="Arial" pitchFamily="34" charset="0"/>
        <a:buChar char="•"/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664050" indent="-51081" algn="l" defTabSz="204323" rtl="0" eaLnBrk="1" latinLnBrk="0" hangingPunct="1">
        <a:spcBef>
          <a:spcPct val="20000"/>
        </a:spcBef>
        <a:buFont typeface="Arial" pitchFamily="34" charset="0"/>
        <a:buChar char="•"/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766212" indent="-51081" algn="l" defTabSz="204323" rtl="0" eaLnBrk="1" latinLnBrk="0" hangingPunct="1">
        <a:spcBef>
          <a:spcPct val="20000"/>
        </a:spcBef>
        <a:buFont typeface="Arial" pitchFamily="34" charset="0"/>
        <a:buChar char="•"/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868373" indent="-51081" algn="l" defTabSz="204323" rtl="0" eaLnBrk="1" latinLnBrk="0" hangingPunct="1">
        <a:spcBef>
          <a:spcPct val="20000"/>
        </a:spcBef>
        <a:buFont typeface="Arial" pitchFamily="34" charset="0"/>
        <a:buChar char="•"/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162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2pPr>
      <a:lvl3pPr marL="204323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306485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408646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510808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612969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715131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817293" algn="l" defTabSz="20432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33" t="20937" r="7201" b="37694"/>
          <a:stretch/>
        </p:blipFill>
        <p:spPr>
          <a:xfrm>
            <a:off x="4865" y="19485"/>
            <a:ext cx="3954292" cy="304242"/>
          </a:xfrm>
          <a:prstGeom prst="rect">
            <a:avLst/>
          </a:prstGeom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35396" y="539750"/>
            <a:ext cx="19442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buSzPct val="100000"/>
            </a:pPr>
            <a:r>
              <a:rPr lang="en-US" sz="900" b="1" dirty="0">
                <a:solidFill>
                  <a:srgbClr val="003366"/>
                </a:solidFill>
              </a:rPr>
              <a:t>MAN Truck &amp; Bus México </a:t>
            </a:r>
            <a:endParaRPr lang="en-US" sz="800" dirty="0">
              <a:solidFill>
                <a:srgbClr val="003366"/>
              </a:solidFill>
            </a:endParaRPr>
          </a:p>
          <a:p>
            <a:pPr eaLnBrk="0" hangingPunct="0">
              <a:buSzPct val="100000"/>
            </a:pPr>
            <a:r>
              <a:rPr lang="es-MX" sz="800" dirty="0" smtClean="0">
                <a:solidFill>
                  <a:srgbClr val="003366"/>
                </a:solidFill>
              </a:rPr>
              <a:t>Convención VWFS – </a:t>
            </a:r>
            <a:r>
              <a:rPr lang="es-MX" sz="600" dirty="0" smtClean="0">
                <a:solidFill>
                  <a:srgbClr val="003366"/>
                </a:solidFill>
              </a:rPr>
              <a:t>Juntos enfrentando el Reto				  	</a:t>
            </a:r>
            <a:r>
              <a:rPr lang="es-MX" sz="600" dirty="0">
                <a:solidFill>
                  <a:srgbClr val="003366"/>
                </a:solidFill>
              </a:rPr>
              <a:t> </a:t>
            </a:r>
            <a:r>
              <a:rPr lang="en-US" sz="600" dirty="0" smtClean="0">
                <a:solidFill>
                  <a:srgbClr val="003366"/>
                </a:solidFill>
              </a:rPr>
              <a:t>The Key to Mobility </a:t>
            </a:r>
          </a:p>
          <a:p>
            <a:pPr eaLnBrk="0" hangingPunct="0">
              <a:buSzPct val="100000"/>
            </a:pPr>
            <a:endParaRPr lang="en-US" sz="600" dirty="0">
              <a:solidFill>
                <a:srgbClr val="003366"/>
              </a:solidFill>
            </a:endParaRPr>
          </a:p>
          <a:p>
            <a:pPr eaLnBrk="0" hangingPunct="0">
              <a:buSzPct val="100000"/>
            </a:pPr>
            <a:r>
              <a:rPr lang="en-US" dirty="0" smtClean="0">
                <a:solidFill>
                  <a:srgbClr val="003366"/>
                </a:solidFill>
              </a:rPr>
              <a:t>Miguel Vallejo – 17 Mayo 2018</a:t>
            </a:r>
            <a:endParaRPr lang="en-US" dirty="0">
              <a:solidFill>
                <a:srgbClr val="003366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620" y="323727"/>
            <a:ext cx="1857680" cy="5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5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28672" y="25875"/>
            <a:ext cx="3024335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FS</a:t>
            </a:r>
            <a:endParaRPr lang="es-MX" sz="500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00" y="382409"/>
            <a:ext cx="1049133" cy="42647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808" y="718462"/>
            <a:ext cx="720080" cy="29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5" y="465549"/>
            <a:ext cx="253966" cy="252913"/>
          </a:xfrm>
          <a:prstGeom prst="rect">
            <a:avLst/>
          </a:prstGeom>
        </p:spPr>
      </p:pic>
      <p:sp>
        <p:nvSpPr>
          <p:cNvPr id="11" name="Flecha derecha 10"/>
          <p:cNvSpPr/>
          <p:nvPr/>
        </p:nvSpPr>
        <p:spPr>
          <a:xfrm>
            <a:off x="1693037" y="343619"/>
            <a:ext cx="717166" cy="504056"/>
          </a:xfrm>
          <a:prstGeom prst="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/>
          <p:cNvSpPr txBox="1"/>
          <p:nvPr/>
        </p:nvSpPr>
        <p:spPr>
          <a:xfrm>
            <a:off x="2699692" y="838280"/>
            <a:ext cx="40908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* Mercado</a:t>
            </a:r>
            <a:endParaRPr lang="es-MX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" y="35694"/>
            <a:ext cx="1365747" cy="38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0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28672" y="25875"/>
            <a:ext cx="3024335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Promoción Especial – Red concesionarios</a:t>
            </a:r>
            <a:endParaRPr lang="es-MX" sz="500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" y="323726"/>
            <a:ext cx="998758" cy="57876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131740" y="323726"/>
            <a:ext cx="648072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MX" sz="600" b="1" dirty="0" smtClean="0"/>
              <a:t>ACTUALZAR</a:t>
            </a:r>
          </a:p>
          <a:p>
            <a:r>
              <a:rPr lang="es-MX" sz="600" b="1" dirty="0" err="1" smtClean="0"/>
              <a:t>Slide</a:t>
            </a:r>
            <a:endParaRPr lang="es-MX" sz="6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824" y="2998"/>
            <a:ext cx="1608226" cy="10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69307" y="226619"/>
            <a:ext cx="1872208" cy="626701"/>
          </a:xfrm>
          <a:prstGeom prst="rect">
            <a:avLst/>
          </a:prstGeom>
          <a:solidFill>
            <a:srgbClr val="FFFFFF">
              <a:lumMod val="95000"/>
            </a:srgbClr>
          </a:solidFill>
          <a:ln w="9525">
            <a:solidFill>
              <a:srgbClr val="FFFFFF">
                <a:lumMod val="95000"/>
              </a:srgbClr>
            </a:solidFill>
            <a:miter lim="800000"/>
            <a:headEnd/>
            <a:tailEnd/>
          </a:ln>
        </p:spPr>
        <p:txBody>
          <a:bodyPr wrap="square" lIns="36000" tIns="36000" rIns="36000" bIns="36000" anchor="ctr">
            <a:spAutoFit/>
          </a:bodyPr>
          <a:lstStyle/>
          <a:p>
            <a:pPr marL="0" marR="0" lvl="0" indent="1588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ED00"/>
              </a:buClr>
              <a:buSzPct val="80000"/>
              <a:buFontTx/>
              <a:buNone/>
              <a:tabLst/>
              <a:defRPr/>
            </a:pPr>
            <a:r>
              <a:rPr kumimoji="0" lang="en-US" altLang="es-AR" sz="1800" b="1" i="1" u="none" strike="noStrike" kern="0" cap="none" spc="0" normalizeH="0" baseline="0" noProof="0" dirty="0" smtClean="0">
                <a:ln w="1905"/>
                <a:gradFill>
                  <a:gsLst>
                    <a:gs pos="0">
                      <a:srgbClr val="005977">
                        <a:shade val="20000"/>
                        <a:satMod val="200000"/>
                      </a:srgbClr>
                    </a:gs>
                    <a:gs pos="78000">
                      <a:srgbClr val="00597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597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MUCHAS GRACIAS!!!</a:t>
            </a:r>
          </a:p>
        </p:txBody>
      </p:sp>
      <p:pic>
        <p:nvPicPr>
          <p:cNvPr id="10" name="Picture 2" descr="C:\Users\mvallejo\AppData\Local\Microsoft\Windows\Temporary Internet Files\Content.Outlook\UQ5ZBLYL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57" y="-579"/>
            <a:ext cx="1899453" cy="10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28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24875" y="-36314"/>
            <a:ext cx="1095358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graphicFrame>
        <p:nvGraphicFramePr>
          <p:cNvPr id="23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962026"/>
              </p:ext>
            </p:extLst>
          </p:nvPr>
        </p:nvGraphicFramePr>
        <p:xfrm>
          <a:off x="107404" y="107702"/>
          <a:ext cx="3672408" cy="499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16 CuadroTexto"/>
          <p:cNvSpPr txBox="1">
            <a:spLocks noChangeArrowheads="1"/>
          </p:cNvSpPr>
          <p:nvPr/>
        </p:nvSpPr>
        <p:spPr bwMode="auto">
          <a:xfrm>
            <a:off x="3632050" y="35694"/>
            <a:ext cx="435794" cy="1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500" b="1" dirty="0" err="1" smtClean="0">
                <a:solidFill>
                  <a:srgbClr val="3A4148"/>
                </a:solidFill>
                <a:cs typeface="Arial" charset="0"/>
              </a:rPr>
              <a:t>Trucks</a:t>
            </a:r>
            <a:endParaRPr lang="es-MX" sz="500" b="1" dirty="0">
              <a:solidFill>
                <a:srgbClr val="3A4148"/>
              </a:solidFill>
              <a:cs typeface="Arial" charset="0"/>
            </a:endParaRPr>
          </a:p>
        </p:txBody>
      </p:sp>
      <p:sp>
        <p:nvSpPr>
          <p:cNvPr id="26" name="17 CuadroTexto"/>
          <p:cNvSpPr txBox="1">
            <a:spLocks noChangeArrowheads="1"/>
          </p:cNvSpPr>
          <p:nvPr/>
        </p:nvSpPr>
        <p:spPr bwMode="auto">
          <a:xfrm>
            <a:off x="3632050" y="-36314"/>
            <a:ext cx="432047" cy="16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500" b="1" dirty="0" smtClean="0">
                <a:solidFill>
                  <a:srgbClr val="EAB200"/>
                </a:solidFill>
                <a:cs typeface="Arial" charset="0"/>
              </a:rPr>
              <a:t>Buses</a:t>
            </a:r>
            <a:endParaRPr lang="es-MX" sz="500" b="1" dirty="0">
              <a:solidFill>
                <a:srgbClr val="EAB200"/>
              </a:solidFill>
              <a:cs typeface="Arial" charset="0"/>
            </a:endParaRPr>
          </a:p>
        </p:txBody>
      </p:sp>
      <p:graphicFrame>
        <p:nvGraphicFramePr>
          <p:cNvPr id="27" name="2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206394"/>
              </p:ext>
            </p:extLst>
          </p:nvPr>
        </p:nvGraphicFramePr>
        <p:xfrm>
          <a:off x="107404" y="611758"/>
          <a:ext cx="3666937" cy="473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32 CuadroTexto"/>
          <p:cNvSpPr txBox="1">
            <a:spLocks noChangeArrowheads="1"/>
          </p:cNvSpPr>
          <p:nvPr/>
        </p:nvSpPr>
        <p:spPr bwMode="auto">
          <a:xfrm>
            <a:off x="-36612" y="97852"/>
            <a:ext cx="559416" cy="1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b="1" dirty="0">
                <a:solidFill>
                  <a:srgbClr val="000000"/>
                </a:solidFill>
                <a:cs typeface="Arial" charset="0"/>
              </a:rPr>
              <a:t>INDUSTRY</a:t>
            </a:r>
          </a:p>
        </p:txBody>
      </p:sp>
      <p:sp>
        <p:nvSpPr>
          <p:cNvPr id="29" name="32 CuadroTexto"/>
          <p:cNvSpPr txBox="1">
            <a:spLocks noChangeArrowheads="1"/>
          </p:cNvSpPr>
          <p:nvPr/>
        </p:nvSpPr>
        <p:spPr bwMode="auto">
          <a:xfrm>
            <a:off x="-56321" y="745924"/>
            <a:ext cx="451757" cy="15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9" tIns="45709" rIns="91419" bIns="45709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b="1" dirty="0" smtClean="0">
                <a:solidFill>
                  <a:srgbClr val="000000"/>
                </a:solidFill>
                <a:cs typeface="Arial" charset="0"/>
              </a:rPr>
              <a:t>VW / MAN</a:t>
            </a:r>
            <a:endParaRPr lang="es-MX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-24875" y="33569"/>
            <a:ext cx="1212398" cy="15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dirty="0" smtClean="0">
                <a:solidFill>
                  <a:srgbClr val="003366"/>
                </a:solidFill>
                <a:cs typeface="Times New Roman" pitchFamily="18" charset="0"/>
              </a:rPr>
              <a:t>Desarrollo del Mercado Mexicano </a:t>
            </a:r>
            <a:endParaRPr lang="es-MX" dirty="0">
              <a:solidFill>
                <a:srgbClr val="003366"/>
              </a:solidFill>
              <a:cs typeface="Times New Roman" pitchFamily="18" charset="0"/>
            </a:endParaRPr>
          </a:p>
        </p:txBody>
      </p:sp>
      <p:graphicFrame>
        <p:nvGraphicFramePr>
          <p:cNvPr id="30" name="18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564723"/>
              </p:ext>
            </p:extLst>
          </p:nvPr>
        </p:nvGraphicFramePr>
        <p:xfrm>
          <a:off x="154237" y="611759"/>
          <a:ext cx="3625575" cy="13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95 Pentágono"/>
          <p:cNvSpPr/>
          <p:nvPr/>
        </p:nvSpPr>
        <p:spPr bwMode="auto">
          <a:xfrm rot="16200000">
            <a:off x="3767982" y="606703"/>
            <a:ext cx="134166" cy="206002"/>
          </a:xfrm>
          <a:prstGeom prst="homePlate">
            <a:avLst>
              <a:gd name="adj" fmla="val 42054"/>
            </a:avLst>
          </a:prstGeom>
          <a:solidFill>
            <a:srgbClr val="33CC33"/>
          </a:solidFill>
          <a:ln w="63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20 %</a:t>
            </a:r>
            <a:endParaRPr lang="es-MX" b="1" dirty="0">
              <a:solidFill>
                <a:schemeClr val="tx1"/>
              </a:solidFill>
            </a:endParaRPr>
          </a:p>
        </p:txBody>
      </p:sp>
      <p:cxnSp>
        <p:nvCxnSpPr>
          <p:cNvPr id="3" name="Conector recto de flecha 2"/>
          <p:cNvCxnSpPr/>
          <p:nvPr/>
        </p:nvCxnSpPr>
        <p:spPr>
          <a:xfrm flipV="1">
            <a:off x="2668621" y="773349"/>
            <a:ext cx="1070043" cy="131324"/>
          </a:xfrm>
          <a:prstGeom prst="straightConnector1">
            <a:avLst/>
          </a:prstGeom>
          <a:ln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V="1">
            <a:off x="1148613" y="156256"/>
            <a:ext cx="2483437" cy="10976"/>
          </a:xfrm>
          <a:prstGeom prst="line">
            <a:avLst/>
          </a:prstGeom>
          <a:ln w="9525">
            <a:solidFill>
              <a:srgbClr val="33CC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28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5252846"/>
              </p:ext>
            </p:extLst>
          </p:nvPr>
        </p:nvGraphicFramePr>
        <p:xfrm>
          <a:off x="327029" y="251688"/>
          <a:ext cx="1368151" cy="787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2" name="81 Pentágono"/>
          <p:cNvSpPr/>
          <p:nvPr/>
        </p:nvSpPr>
        <p:spPr bwMode="auto">
          <a:xfrm rot="5400000">
            <a:off x="988196" y="690177"/>
            <a:ext cx="88314" cy="219509"/>
          </a:xfrm>
          <a:prstGeom prst="homePlate">
            <a:avLst>
              <a:gd name="adj" fmla="val 44269"/>
            </a:avLst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-1.7%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83" name="82 Pentágono"/>
          <p:cNvSpPr/>
          <p:nvPr/>
        </p:nvSpPr>
        <p:spPr bwMode="auto">
          <a:xfrm rot="5400000">
            <a:off x="988582" y="213115"/>
            <a:ext cx="88311" cy="219509"/>
          </a:xfrm>
          <a:prstGeom prst="homePlate">
            <a:avLst>
              <a:gd name="adj" fmla="val 44269"/>
            </a:avLst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-2.9%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84" name="83 Pentágono"/>
          <p:cNvSpPr/>
          <p:nvPr/>
        </p:nvSpPr>
        <p:spPr bwMode="auto">
          <a:xfrm rot="5400000">
            <a:off x="988346" y="377898"/>
            <a:ext cx="88314" cy="219509"/>
          </a:xfrm>
          <a:prstGeom prst="homePlate">
            <a:avLst>
              <a:gd name="adj" fmla="val 44269"/>
            </a:avLst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-8.5%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88" name="32 CuadroTexto"/>
          <p:cNvSpPr txBox="1">
            <a:spLocks noChangeArrowheads="1"/>
          </p:cNvSpPr>
          <p:nvPr/>
        </p:nvSpPr>
        <p:spPr bwMode="auto">
          <a:xfrm>
            <a:off x="258560" y="113241"/>
            <a:ext cx="530020" cy="1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300" dirty="0" smtClean="0">
                <a:latin typeface="Arial Black" pitchFamily="34" charset="0"/>
              </a:rPr>
              <a:t>Mercado Total</a:t>
            </a:r>
            <a:endParaRPr lang="es-MX" altLang="es-MX" sz="300" dirty="0">
              <a:latin typeface="Arial Black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27029" y="153588"/>
            <a:ext cx="1436559" cy="9056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90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511599"/>
              </p:ext>
            </p:extLst>
          </p:nvPr>
        </p:nvGraphicFramePr>
        <p:xfrm>
          <a:off x="2083416" y="312809"/>
          <a:ext cx="1480372" cy="76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" name="17 CuadroTexto"/>
          <p:cNvSpPr txBox="1">
            <a:spLocks noChangeArrowheads="1"/>
          </p:cNvSpPr>
          <p:nvPr/>
        </p:nvSpPr>
        <p:spPr bwMode="auto">
          <a:xfrm>
            <a:off x="2012032" y="182423"/>
            <a:ext cx="430704" cy="1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400" b="1" dirty="0">
                <a:solidFill>
                  <a:srgbClr val="EAB200"/>
                </a:solidFill>
                <a:latin typeface="Calibri" pitchFamily="34" charset="0"/>
              </a:rPr>
              <a:t>Autobuses</a:t>
            </a:r>
          </a:p>
        </p:txBody>
      </p:sp>
      <p:sp>
        <p:nvSpPr>
          <p:cNvPr id="92" name="16 CuadroTexto"/>
          <p:cNvSpPr txBox="1">
            <a:spLocks noChangeArrowheads="1"/>
          </p:cNvSpPr>
          <p:nvPr/>
        </p:nvSpPr>
        <p:spPr bwMode="auto">
          <a:xfrm>
            <a:off x="2012032" y="239227"/>
            <a:ext cx="510369" cy="1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400" b="1" dirty="0">
                <a:solidFill>
                  <a:srgbClr val="3A4148"/>
                </a:solidFill>
                <a:latin typeface="Calibri" pitchFamily="34" charset="0"/>
              </a:rPr>
              <a:t>Camiones</a:t>
            </a:r>
          </a:p>
        </p:txBody>
      </p:sp>
      <p:sp>
        <p:nvSpPr>
          <p:cNvPr id="93" name="32 CuadroTexto"/>
          <p:cNvSpPr txBox="1">
            <a:spLocks noChangeArrowheads="1"/>
          </p:cNvSpPr>
          <p:nvPr/>
        </p:nvSpPr>
        <p:spPr bwMode="auto">
          <a:xfrm>
            <a:off x="2012032" y="125128"/>
            <a:ext cx="507222" cy="1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400" dirty="0" err="1" smtClean="0">
                <a:latin typeface="Arial Black" pitchFamily="34" charset="0"/>
              </a:rPr>
              <a:t>Retail</a:t>
            </a:r>
            <a:endParaRPr lang="es-MX" altLang="es-MX" sz="400" dirty="0">
              <a:latin typeface="Arial Black" pitchFamily="34" charset="0"/>
            </a:endParaRPr>
          </a:p>
        </p:txBody>
      </p:sp>
      <p:graphicFrame>
        <p:nvGraphicFramePr>
          <p:cNvPr id="94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3979022"/>
              </p:ext>
            </p:extLst>
          </p:nvPr>
        </p:nvGraphicFramePr>
        <p:xfrm>
          <a:off x="2100449" y="152259"/>
          <a:ext cx="1409877" cy="243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5" name="94 Pentágono"/>
          <p:cNvSpPr/>
          <p:nvPr/>
        </p:nvSpPr>
        <p:spPr bwMode="auto">
          <a:xfrm rot="16200000">
            <a:off x="2789006" y="739167"/>
            <a:ext cx="108477" cy="212769"/>
          </a:xfrm>
          <a:prstGeom prst="homePlate">
            <a:avLst>
              <a:gd name="adj" fmla="val 42064"/>
            </a:avLst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9.7%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6" name="95 Pentágono"/>
          <p:cNvSpPr/>
          <p:nvPr/>
        </p:nvSpPr>
        <p:spPr bwMode="auto">
          <a:xfrm rot="16200000">
            <a:off x="2788719" y="251212"/>
            <a:ext cx="108477" cy="212217"/>
          </a:xfrm>
          <a:prstGeom prst="homePlate">
            <a:avLst>
              <a:gd name="adj" fmla="val 42054"/>
            </a:avLst>
          </a:prstGeom>
          <a:solidFill>
            <a:srgbClr val="33CC33"/>
          </a:solidFill>
          <a:ln w="63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7.5%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7" name="96 Pentágono"/>
          <p:cNvSpPr/>
          <p:nvPr/>
        </p:nvSpPr>
        <p:spPr bwMode="auto">
          <a:xfrm rot="16200000">
            <a:off x="2789222" y="487388"/>
            <a:ext cx="108045" cy="212770"/>
          </a:xfrm>
          <a:prstGeom prst="homePlate">
            <a:avLst>
              <a:gd name="adj" fmla="val 42064"/>
            </a:avLst>
          </a:prstGeom>
          <a:noFill/>
          <a:ln w="63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6.2%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98" name="97 Rectángulo"/>
          <p:cNvSpPr/>
          <p:nvPr/>
        </p:nvSpPr>
        <p:spPr>
          <a:xfrm>
            <a:off x="2083416" y="153588"/>
            <a:ext cx="1480372" cy="9056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9" name="32 CuadroTexto"/>
          <p:cNvSpPr txBox="1">
            <a:spLocks noChangeArrowheads="1"/>
          </p:cNvSpPr>
          <p:nvPr/>
        </p:nvSpPr>
        <p:spPr bwMode="auto">
          <a:xfrm>
            <a:off x="3179489" y="146669"/>
            <a:ext cx="384299" cy="1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200" dirty="0" err="1" smtClean="0">
                <a:latin typeface="Arial Black" pitchFamily="34" charset="0"/>
              </a:rPr>
              <a:t>Market</a:t>
            </a:r>
            <a:r>
              <a:rPr lang="es-MX" altLang="es-MX" sz="200" dirty="0" smtClean="0">
                <a:latin typeface="Arial Black" pitchFamily="34" charset="0"/>
              </a:rPr>
              <a:t> Share</a:t>
            </a:r>
            <a:endParaRPr lang="es-MX" altLang="es-MX" sz="200" dirty="0">
              <a:latin typeface="Arial Black" pitchFamily="34" charset="0"/>
            </a:endParaRPr>
          </a:p>
        </p:txBody>
      </p:sp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-18524" y="25872"/>
            <a:ext cx="1638096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dirty="0">
                <a:solidFill>
                  <a:srgbClr val="003366"/>
                </a:solidFill>
                <a:cs typeface="Times New Roman" pitchFamily="18" charset="0"/>
              </a:rPr>
              <a:t>VW / MAN Venta menudeo – </a:t>
            </a:r>
            <a:r>
              <a:rPr lang="es-MX" sz="500" dirty="0" smtClean="0">
                <a:solidFill>
                  <a:srgbClr val="003366"/>
                </a:solidFill>
                <a:cs typeface="Times New Roman" pitchFamily="18" charset="0"/>
              </a:rPr>
              <a:t>Abril Acumulado 2018</a:t>
            </a:r>
            <a:endParaRPr lang="es-MX" dirty="0">
              <a:solidFill>
                <a:srgbClr val="003366"/>
              </a:solidFill>
              <a:cs typeface="Times New Roman" pitchFamily="18" charset="0"/>
            </a:endParaRPr>
          </a:p>
        </p:txBody>
      </p: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24759" y="-36314"/>
            <a:ext cx="1095358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sp>
        <p:nvSpPr>
          <p:cNvPr id="106" name="17 CuadroTexto"/>
          <p:cNvSpPr txBox="1">
            <a:spLocks noChangeArrowheads="1"/>
          </p:cNvSpPr>
          <p:nvPr/>
        </p:nvSpPr>
        <p:spPr bwMode="auto">
          <a:xfrm>
            <a:off x="257002" y="164997"/>
            <a:ext cx="467675" cy="1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400" b="1" dirty="0">
                <a:solidFill>
                  <a:srgbClr val="EAB200"/>
                </a:solidFill>
                <a:latin typeface="Calibri" pitchFamily="34" charset="0"/>
              </a:rPr>
              <a:t>Autobuses</a:t>
            </a:r>
          </a:p>
        </p:txBody>
      </p:sp>
      <p:sp>
        <p:nvSpPr>
          <p:cNvPr id="107" name="16 CuadroTexto"/>
          <p:cNvSpPr txBox="1">
            <a:spLocks noChangeArrowheads="1"/>
          </p:cNvSpPr>
          <p:nvPr/>
        </p:nvSpPr>
        <p:spPr bwMode="auto">
          <a:xfrm>
            <a:off x="257002" y="221801"/>
            <a:ext cx="457615" cy="1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400" b="1" dirty="0">
                <a:solidFill>
                  <a:srgbClr val="3A4148"/>
                </a:solidFill>
                <a:latin typeface="Calibri" pitchFamily="34" charset="0"/>
              </a:rPr>
              <a:t>Camiones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92396" y="297035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b="1" dirty="0" smtClean="0"/>
              <a:t>729</a:t>
            </a:r>
            <a:endParaRPr lang="es-MX" sz="700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3004137" y="262988"/>
            <a:ext cx="31931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700" b="1" dirty="0" smtClean="0"/>
              <a:t>784</a:t>
            </a:r>
            <a:endParaRPr lang="es-MX" sz="700" b="1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24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6" grpId="0" animBg="1"/>
      <p:bldP spid="9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32 CuadroTexto"/>
          <p:cNvSpPr txBox="1">
            <a:spLocks noChangeArrowheads="1"/>
          </p:cNvSpPr>
          <p:nvPr/>
        </p:nvSpPr>
        <p:spPr bwMode="auto">
          <a:xfrm>
            <a:off x="259525" y="127154"/>
            <a:ext cx="458012" cy="1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300" dirty="0" smtClean="0">
                <a:latin typeface="Arial Black" pitchFamily="34" charset="0"/>
              </a:rPr>
              <a:t>Autobuses</a:t>
            </a:r>
            <a:endParaRPr lang="es-MX" altLang="es-MX" sz="300" dirty="0">
              <a:latin typeface="Arial Black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27028" y="153588"/>
            <a:ext cx="1436559" cy="9056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3" name="32 CuadroTexto"/>
          <p:cNvSpPr txBox="1">
            <a:spLocks noChangeArrowheads="1"/>
          </p:cNvSpPr>
          <p:nvPr/>
        </p:nvSpPr>
        <p:spPr bwMode="auto">
          <a:xfrm>
            <a:off x="2028875" y="122614"/>
            <a:ext cx="454793" cy="1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300" dirty="0" smtClean="0">
                <a:latin typeface="Arial Black" pitchFamily="34" charset="0"/>
              </a:rPr>
              <a:t>Camiones</a:t>
            </a:r>
            <a:endParaRPr lang="es-MX" altLang="es-MX" sz="300" dirty="0">
              <a:latin typeface="Arial Black" pitchFamily="34" charset="0"/>
            </a:endParaRPr>
          </a:p>
        </p:txBody>
      </p:sp>
      <p:sp>
        <p:nvSpPr>
          <p:cNvPr id="98" name="97 Rectángulo"/>
          <p:cNvSpPr/>
          <p:nvPr/>
        </p:nvSpPr>
        <p:spPr>
          <a:xfrm>
            <a:off x="2083415" y="153588"/>
            <a:ext cx="1480372" cy="90567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9" name="32 CuadroTexto"/>
          <p:cNvSpPr txBox="1">
            <a:spLocks noChangeArrowheads="1"/>
          </p:cNvSpPr>
          <p:nvPr/>
        </p:nvSpPr>
        <p:spPr bwMode="auto">
          <a:xfrm>
            <a:off x="3179488" y="144155"/>
            <a:ext cx="384299" cy="1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200" dirty="0" err="1" smtClean="0">
                <a:latin typeface="Arial Black" pitchFamily="34" charset="0"/>
              </a:rPr>
              <a:t>Market</a:t>
            </a:r>
            <a:r>
              <a:rPr lang="es-MX" altLang="es-MX" sz="200" dirty="0" smtClean="0">
                <a:latin typeface="Arial Black" pitchFamily="34" charset="0"/>
              </a:rPr>
              <a:t> Share</a:t>
            </a:r>
            <a:endParaRPr lang="es-MX" altLang="es-MX" sz="200" dirty="0">
              <a:latin typeface="Arial Black" pitchFamily="34" charset="0"/>
            </a:endParaRPr>
          </a:p>
        </p:txBody>
      </p:sp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-25496" y="25875"/>
            <a:ext cx="3024335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Ventas de menudeo- </a:t>
            </a:r>
            <a:r>
              <a:rPr lang="es-MX" sz="5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Abril Acumulado 2018</a:t>
            </a:r>
            <a:endParaRPr lang="es-MX" sz="500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graphicFrame>
        <p:nvGraphicFramePr>
          <p:cNvPr id="22" name="Objec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9039939"/>
              </p:ext>
            </p:extLst>
          </p:nvPr>
        </p:nvGraphicFramePr>
        <p:xfrm>
          <a:off x="251420" y="331955"/>
          <a:ext cx="1584176" cy="737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Objec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5492076"/>
              </p:ext>
            </p:extLst>
          </p:nvPr>
        </p:nvGraphicFramePr>
        <p:xfrm>
          <a:off x="373312" y="230209"/>
          <a:ext cx="1296064" cy="324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32 CuadroTexto"/>
          <p:cNvSpPr txBox="1">
            <a:spLocks noChangeArrowheads="1"/>
          </p:cNvSpPr>
          <p:nvPr/>
        </p:nvSpPr>
        <p:spPr bwMode="auto">
          <a:xfrm>
            <a:off x="1451297" y="213606"/>
            <a:ext cx="384299" cy="1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MX" altLang="es-MX" sz="200" dirty="0" err="1" smtClean="0">
                <a:latin typeface="Arial Black" pitchFamily="34" charset="0"/>
              </a:rPr>
              <a:t>Market</a:t>
            </a:r>
            <a:r>
              <a:rPr lang="es-MX" altLang="es-MX" sz="200" dirty="0" smtClean="0">
                <a:latin typeface="Arial Black" pitchFamily="34" charset="0"/>
              </a:rPr>
              <a:t> Share</a:t>
            </a:r>
            <a:endParaRPr lang="es-MX" altLang="es-MX" sz="200" dirty="0">
              <a:latin typeface="Arial Black" pitchFamily="34" charset="0"/>
            </a:endParaRPr>
          </a:p>
        </p:txBody>
      </p:sp>
      <p:sp>
        <p:nvSpPr>
          <p:cNvPr id="25" name="24 Pentágono"/>
          <p:cNvSpPr/>
          <p:nvPr/>
        </p:nvSpPr>
        <p:spPr bwMode="auto">
          <a:xfrm rot="16200000">
            <a:off x="990649" y="380065"/>
            <a:ext cx="118422" cy="216024"/>
          </a:xfrm>
          <a:prstGeom prst="homePlate">
            <a:avLst>
              <a:gd name="adj" fmla="val 42054"/>
            </a:avLst>
          </a:prstGeom>
          <a:solidFill>
            <a:srgbClr val="33CC33"/>
          </a:solidFill>
          <a:ln w="63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6.2%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28" name="16 CuadroTexto"/>
          <p:cNvSpPr txBox="1">
            <a:spLocks noChangeArrowheads="1"/>
          </p:cNvSpPr>
          <p:nvPr/>
        </p:nvSpPr>
        <p:spPr bwMode="auto">
          <a:xfrm>
            <a:off x="-36612" y="961948"/>
            <a:ext cx="409924" cy="1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MX" altLang="es-MX" sz="400" b="1" dirty="0">
                <a:solidFill>
                  <a:srgbClr val="003399"/>
                </a:solidFill>
                <a:latin typeface="Arial Black" pitchFamily="34" charset="0"/>
              </a:rPr>
              <a:t>VW</a:t>
            </a:r>
          </a:p>
        </p:txBody>
      </p:sp>
      <p:sp>
        <p:nvSpPr>
          <p:cNvPr id="29" name="17 CuadroTexto"/>
          <p:cNvSpPr txBox="1">
            <a:spLocks noChangeArrowheads="1"/>
          </p:cNvSpPr>
          <p:nvPr/>
        </p:nvSpPr>
        <p:spPr bwMode="auto">
          <a:xfrm>
            <a:off x="-14487" y="896843"/>
            <a:ext cx="409923" cy="15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MX" altLang="es-MX" sz="400" b="1" dirty="0">
                <a:solidFill>
                  <a:srgbClr val="FFC000"/>
                </a:solidFill>
                <a:latin typeface="Arial Black" pitchFamily="34" charset="0"/>
              </a:rPr>
              <a:t>MAN</a:t>
            </a:r>
          </a:p>
        </p:txBody>
      </p:sp>
      <p:graphicFrame>
        <p:nvGraphicFramePr>
          <p:cNvPr id="30" name="Objec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296885"/>
              </p:ext>
            </p:extLst>
          </p:nvPr>
        </p:nvGraphicFramePr>
        <p:xfrm>
          <a:off x="2100884" y="322408"/>
          <a:ext cx="1462904" cy="73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Objec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150350"/>
              </p:ext>
            </p:extLst>
          </p:nvPr>
        </p:nvGraphicFramePr>
        <p:xfrm>
          <a:off x="2195636" y="144155"/>
          <a:ext cx="1368152" cy="323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32 Pentágono"/>
          <p:cNvSpPr/>
          <p:nvPr/>
        </p:nvSpPr>
        <p:spPr bwMode="auto">
          <a:xfrm rot="16200000">
            <a:off x="2800652" y="372819"/>
            <a:ext cx="97730" cy="236132"/>
          </a:xfrm>
          <a:prstGeom prst="homePlate">
            <a:avLst>
              <a:gd name="adj" fmla="val 42054"/>
            </a:avLst>
          </a:prstGeom>
          <a:solidFill>
            <a:srgbClr val="33CC33"/>
          </a:solidFill>
          <a:ln w="63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19" tIns="45709" rIns="91419" bIns="4570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 smtClean="0">
                <a:solidFill>
                  <a:schemeClr val="tx1"/>
                </a:solidFill>
              </a:rPr>
              <a:t>9.7%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58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-28671" y="25875"/>
            <a:ext cx="3024335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marL="0" marR="0" lvl="0" indent="0" algn="l" defTabSz="204323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s-MX" sz="500" dirty="0" smtClean="0">
                <a:solidFill>
                  <a:srgbClr val="003366"/>
                </a:solidFill>
                <a:latin typeface="Calibri"/>
                <a:cs typeface="Times New Roman" pitchFamily="18" charset="0"/>
              </a:rPr>
              <a:t>MAN 2020</a:t>
            </a:r>
            <a:endParaRPr kumimoji="0" lang="es-MX" sz="5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marL="0" marR="0" lvl="0" indent="0" algn="l" defTabSz="204323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MAN </a:t>
            </a:r>
            <a:r>
              <a:rPr kumimoji="0" lang="es-MX" sz="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Truck</a:t>
            </a:r>
            <a:r>
              <a:rPr kumimoji="0" lang="es-MX" sz="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&amp; Bus México</a:t>
            </a:r>
          </a:p>
        </p:txBody>
      </p:sp>
      <p:sp>
        <p:nvSpPr>
          <p:cNvPr id="24" name="12 Pentágono"/>
          <p:cNvSpPr/>
          <p:nvPr/>
        </p:nvSpPr>
        <p:spPr bwMode="auto">
          <a:xfrm rot="16200000">
            <a:off x="2635902" y="257793"/>
            <a:ext cx="167930" cy="328381"/>
          </a:xfrm>
          <a:prstGeom prst="homePlate">
            <a:avLst>
              <a:gd name="adj" fmla="val 42054"/>
            </a:avLst>
          </a:prstGeom>
          <a:solidFill>
            <a:srgbClr val="33CC33"/>
          </a:solidFill>
          <a:ln w="25400" cap="flat" cmpd="sng" algn="ctr">
            <a:noFill/>
            <a:prstDash val="solid"/>
          </a:ln>
          <a:effectLst/>
        </p:spPr>
        <p:txBody>
          <a:bodyPr vert="vert" lIns="91419" tIns="45709" rIns="91419" bIns="4570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600" b="1" kern="0" dirty="0" smtClean="0">
                <a:solidFill>
                  <a:srgbClr val="000000"/>
                </a:solidFill>
                <a:latin typeface="Arial"/>
              </a:rPr>
              <a:t>60</a:t>
            </a:r>
            <a:r>
              <a:rPr kumimoji="0" lang="es-MX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endParaRPr kumimoji="0" lang="es-MX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14 CuadroTexto"/>
          <p:cNvSpPr txBox="1"/>
          <p:nvPr/>
        </p:nvSpPr>
        <p:spPr>
          <a:xfrm>
            <a:off x="2886035" y="317374"/>
            <a:ext cx="307029" cy="924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5,000</a:t>
            </a:r>
          </a:p>
        </p:txBody>
      </p:sp>
      <p:graphicFrame>
        <p:nvGraphicFramePr>
          <p:cNvPr id="12" name="1 Gráfico"/>
          <p:cNvGraphicFramePr/>
          <p:nvPr>
            <p:extLst>
              <p:ext uri="{D42A27DB-BD31-4B8C-83A1-F6EECF244321}">
                <p14:modId xmlns:p14="http://schemas.microsoft.com/office/powerpoint/2010/main" val="3860752894"/>
              </p:ext>
            </p:extLst>
          </p:nvPr>
        </p:nvGraphicFramePr>
        <p:xfrm>
          <a:off x="539451" y="-108322"/>
          <a:ext cx="2901380" cy="1159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3 CuadroTexto"/>
          <p:cNvSpPr txBox="1"/>
          <p:nvPr/>
        </p:nvSpPr>
        <p:spPr>
          <a:xfrm>
            <a:off x="1836627" y="807354"/>
            <a:ext cx="307029" cy="924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1,500</a:t>
            </a:r>
          </a:p>
        </p:txBody>
      </p:sp>
      <p:sp>
        <p:nvSpPr>
          <p:cNvPr id="14" name="3 CuadroTexto"/>
          <p:cNvSpPr txBox="1"/>
          <p:nvPr/>
        </p:nvSpPr>
        <p:spPr>
          <a:xfrm>
            <a:off x="787843" y="606994"/>
            <a:ext cx="307029" cy="924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2,213</a:t>
            </a:r>
          </a:p>
        </p:txBody>
      </p:sp>
      <p:sp>
        <p:nvSpPr>
          <p:cNvPr id="15" name="3 CuadroTexto"/>
          <p:cNvSpPr txBox="1"/>
          <p:nvPr/>
        </p:nvSpPr>
        <p:spPr>
          <a:xfrm>
            <a:off x="1836628" y="509794"/>
            <a:ext cx="307029" cy="9243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3,100</a:t>
            </a:r>
          </a:p>
        </p:txBody>
      </p:sp>
      <p:sp>
        <p:nvSpPr>
          <p:cNvPr id="16" name="12 Pentágono"/>
          <p:cNvSpPr/>
          <p:nvPr/>
        </p:nvSpPr>
        <p:spPr bwMode="auto">
          <a:xfrm rot="16200000">
            <a:off x="1588471" y="445012"/>
            <a:ext cx="167930" cy="328381"/>
          </a:xfrm>
          <a:prstGeom prst="homePlate">
            <a:avLst>
              <a:gd name="adj" fmla="val 42054"/>
            </a:avLst>
          </a:prstGeom>
          <a:solidFill>
            <a:srgbClr val="33CC33"/>
          </a:solidFill>
          <a:ln w="25400" cap="flat" cmpd="sng" algn="ctr">
            <a:noFill/>
            <a:prstDash val="solid"/>
          </a:ln>
          <a:effectLst/>
        </p:spPr>
        <p:txBody>
          <a:bodyPr vert="vert" lIns="91419" tIns="45709" rIns="91419" bIns="4570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40%</a:t>
            </a:r>
            <a:endParaRPr kumimoji="0" lang="es-MX" sz="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522" y="160546"/>
            <a:ext cx="315238" cy="213455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4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-28672" y="33569"/>
            <a:ext cx="3024335" cy="153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MX 3.1</a:t>
            </a:r>
            <a:endParaRPr lang="es-MX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sp>
        <p:nvSpPr>
          <p:cNvPr id="21" name="18 Triángulo isósceles"/>
          <p:cNvSpPr/>
          <p:nvPr/>
        </p:nvSpPr>
        <p:spPr bwMode="auto">
          <a:xfrm>
            <a:off x="190022" y="48298"/>
            <a:ext cx="3586974" cy="169483"/>
          </a:xfrm>
          <a:prstGeom prst="triangle">
            <a:avLst/>
          </a:prstGeom>
          <a:gradFill rotWithShape="1">
            <a:gsLst>
              <a:gs pos="0">
                <a:srgbClr val="005977">
                  <a:tint val="50000"/>
                  <a:satMod val="300000"/>
                </a:srgbClr>
              </a:gs>
              <a:gs pos="35000">
                <a:srgbClr val="005977">
                  <a:tint val="37000"/>
                  <a:satMod val="300000"/>
                </a:srgbClr>
              </a:gs>
              <a:gs pos="100000">
                <a:srgbClr val="005977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5977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lIns="0" tIns="0" rIns="0" bIns="0" anchor="b"/>
          <a:lstStyle/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sz="1100" b="1" kern="0" dirty="0">
                <a:solidFill>
                  <a:srgbClr val="000000"/>
                </a:solidFill>
                <a:latin typeface="Arial"/>
                <a:cs typeface="Arial" charset="0"/>
              </a:rPr>
              <a:t>MX 3.1</a:t>
            </a:r>
          </a:p>
        </p:txBody>
      </p:sp>
      <p:sp>
        <p:nvSpPr>
          <p:cNvPr id="26" name="21 Rectángulo"/>
          <p:cNvSpPr/>
          <p:nvPr/>
        </p:nvSpPr>
        <p:spPr bwMode="auto">
          <a:xfrm>
            <a:off x="179414" y="243868"/>
            <a:ext cx="792568" cy="390897"/>
          </a:xfrm>
          <a:prstGeom prst="rect">
            <a:avLst/>
          </a:prstGeom>
          <a:gradFill rotWithShape="1">
            <a:gsLst>
              <a:gs pos="0">
                <a:srgbClr val="006384">
                  <a:shade val="51000"/>
                  <a:satMod val="130000"/>
                </a:srgbClr>
              </a:gs>
              <a:gs pos="80000">
                <a:srgbClr val="006384">
                  <a:shade val="93000"/>
                  <a:satMod val="130000"/>
                </a:srgbClr>
              </a:gs>
              <a:gs pos="100000">
                <a:srgbClr val="006384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vert270" lIns="0" tIns="0" rIns="0" bIns="0" anchor="ctr"/>
          <a:lstStyle/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b="1" kern="0" dirty="0">
                <a:solidFill>
                  <a:srgbClr val="FFFFFF"/>
                </a:solidFill>
                <a:latin typeface="Arial"/>
                <a:cs typeface="Arial" charset="0"/>
              </a:rPr>
              <a:t>VW TRUCK &amp;</a:t>
            </a:r>
          </a:p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b="1" kern="0" dirty="0">
                <a:solidFill>
                  <a:srgbClr val="FFFFFF"/>
                </a:solidFill>
                <a:latin typeface="Arial"/>
                <a:cs typeface="Arial" charset="0"/>
              </a:rPr>
              <a:t> BUSES</a:t>
            </a:r>
          </a:p>
        </p:txBody>
      </p:sp>
      <p:sp>
        <p:nvSpPr>
          <p:cNvPr id="27" name="22 Rectángulo"/>
          <p:cNvSpPr/>
          <p:nvPr/>
        </p:nvSpPr>
        <p:spPr bwMode="auto">
          <a:xfrm>
            <a:off x="2984627" y="241825"/>
            <a:ext cx="792568" cy="390897"/>
          </a:xfrm>
          <a:prstGeom prst="rect">
            <a:avLst/>
          </a:prstGeom>
          <a:gradFill rotWithShape="1">
            <a:gsLst>
              <a:gs pos="0">
                <a:srgbClr val="006384">
                  <a:shade val="51000"/>
                  <a:satMod val="130000"/>
                </a:srgbClr>
              </a:gs>
              <a:gs pos="80000">
                <a:srgbClr val="006384">
                  <a:shade val="93000"/>
                  <a:satMod val="130000"/>
                </a:srgbClr>
              </a:gs>
              <a:gs pos="100000">
                <a:srgbClr val="006384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vert270" lIns="0" tIns="0" rIns="0" bIns="0" anchor="ctr"/>
          <a:lstStyle/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b="1" kern="0" dirty="0" smtClean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MAN FINANCIAL SERVICES</a:t>
            </a:r>
          </a:p>
        </p:txBody>
      </p:sp>
      <p:sp>
        <p:nvSpPr>
          <p:cNvPr id="31" name="23 Rectángulo"/>
          <p:cNvSpPr/>
          <p:nvPr/>
        </p:nvSpPr>
        <p:spPr bwMode="auto">
          <a:xfrm>
            <a:off x="2049556" y="243868"/>
            <a:ext cx="792568" cy="390897"/>
          </a:xfrm>
          <a:prstGeom prst="rect">
            <a:avLst/>
          </a:prstGeom>
          <a:gradFill rotWithShape="1">
            <a:gsLst>
              <a:gs pos="0">
                <a:srgbClr val="006384">
                  <a:shade val="51000"/>
                  <a:satMod val="130000"/>
                </a:srgbClr>
              </a:gs>
              <a:gs pos="80000">
                <a:srgbClr val="006384">
                  <a:shade val="93000"/>
                  <a:satMod val="130000"/>
                </a:srgbClr>
              </a:gs>
              <a:gs pos="100000">
                <a:srgbClr val="006384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vert270" lIns="0" tIns="0" rIns="0" bIns="0" anchor="ctr"/>
          <a:lstStyle/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b="1" kern="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RED DEALERS y</a:t>
            </a:r>
          </a:p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b="1" kern="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SERVICIO</a:t>
            </a:r>
          </a:p>
        </p:txBody>
      </p:sp>
      <p:sp>
        <p:nvSpPr>
          <p:cNvPr id="34" name="24 Rectángulo"/>
          <p:cNvSpPr/>
          <p:nvPr/>
        </p:nvSpPr>
        <p:spPr bwMode="auto">
          <a:xfrm>
            <a:off x="1114485" y="243868"/>
            <a:ext cx="792568" cy="390897"/>
          </a:xfrm>
          <a:prstGeom prst="rect">
            <a:avLst/>
          </a:prstGeom>
          <a:gradFill rotWithShape="1">
            <a:gsLst>
              <a:gs pos="0">
                <a:srgbClr val="006384">
                  <a:shade val="51000"/>
                  <a:satMod val="130000"/>
                </a:srgbClr>
              </a:gs>
              <a:gs pos="80000">
                <a:srgbClr val="006384">
                  <a:shade val="93000"/>
                  <a:satMod val="130000"/>
                </a:srgbClr>
              </a:gs>
              <a:gs pos="100000">
                <a:srgbClr val="006384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vert="vert270" lIns="0" tIns="0" rIns="0" bIns="0" anchor="ctr"/>
          <a:lstStyle/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b="1" kern="0" dirty="0">
                <a:solidFill>
                  <a:srgbClr val="FFFFFF"/>
                </a:solidFill>
                <a:latin typeface="Arial"/>
                <a:cs typeface="Arial" charset="0"/>
              </a:rPr>
              <a:t>PRODUCTOS </a:t>
            </a:r>
          </a:p>
        </p:txBody>
      </p:sp>
      <p:sp>
        <p:nvSpPr>
          <p:cNvPr id="35" name="25 Rectángulo redondeado"/>
          <p:cNvSpPr/>
          <p:nvPr/>
        </p:nvSpPr>
        <p:spPr bwMode="auto">
          <a:xfrm>
            <a:off x="179413" y="647808"/>
            <a:ext cx="820611" cy="21372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6384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lIns="0" tIns="0" rIns="0" bIns="0" anchor="ctr"/>
          <a:lstStyle/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100" b="1" kern="0" dirty="0">
                <a:solidFill>
                  <a:srgbClr val="000000"/>
                </a:solidFill>
                <a:latin typeface="Arial"/>
                <a:cs typeface="Arial" charset="0"/>
              </a:rPr>
              <a:t>Líderes mundiales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100" b="1" kern="0" dirty="0">
                <a:solidFill>
                  <a:srgbClr val="000000"/>
                </a:solidFill>
                <a:latin typeface="Arial"/>
                <a:cs typeface="Arial" charset="0"/>
              </a:rPr>
              <a:t>Respaldo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100" b="1" kern="0" dirty="0">
                <a:solidFill>
                  <a:srgbClr val="000000"/>
                </a:solidFill>
                <a:latin typeface="Arial"/>
                <a:cs typeface="Arial" charset="0"/>
              </a:rPr>
              <a:t>Producción </a:t>
            </a:r>
            <a:r>
              <a:rPr lang="es-MX" sz="100" b="1" kern="0" dirty="0" err="1">
                <a:solidFill>
                  <a:srgbClr val="000000"/>
                </a:solidFill>
                <a:latin typeface="Arial"/>
                <a:cs typeface="Arial" charset="0"/>
              </a:rPr>
              <a:t>Mex</a:t>
            </a:r>
            <a:endParaRPr lang="es-MX" sz="100" b="1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6" name="26 Rectángulo redondeado"/>
          <p:cNvSpPr/>
          <p:nvPr/>
        </p:nvSpPr>
        <p:spPr bwMode="auto">
          <a:xfrm>
            <a:off x="2970738" y="647808"/>
            <a:ext cx="820611" cy="21372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6384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lIns="0" tIns="0" rIns="0" bIns="0" anchor="ctr"/>
          <a:lstStyle/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Plan piso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Financiamiento cliente final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Estrategía</a:t>
            </a: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es-MX" sz="300" b="1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T&amp;B</a:t>
            </a:r>
            <a:endParaRPr lang="es-MX" sz="300" b="1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7" name="27 Rectángulo redondeado"/>
          <p:cNvSpPr/>
          <p:nvPr/>
        </p:nvSpPr>
        <p:spPr bwMode="auto">
          <a:xfrm>
            <a:off x="2040296" y="647808"/>
            <a:ext cx="820611" cy="21372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6384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lIns="0" tIns="0" rIns="0" bIns="0" anchor="ctr"/>
          <a:lstStyle/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Dealers</a:t>
            </a: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actuales / Fortalecer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Nuevos </a:t>
            </a:r>
            <a:r>
              <a:rPr lang="es-MX" sz="300" b="1" kern="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dealers</a:t>
            </a: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/ Desarrollar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Post-venta </a:t>
            </a:r>
          </a:p>
        </p:txBody>
      </p:sp>
      <p:sp>
        <p:nvSpPr>
          <p:cNvPr id="38" name="28 Rectángulo redondeado"/>
          <p:cNvSpPr/>
          <p:nvPr/>
        </p:nvSpPr>
        <p:spPr bwMode="auto">
          <a:xfrm>
            <a:off x="1109855" y="647808"/>
            <a:ext cx="820611" cy="21372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6384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lIns="0" tIns="0" rIns="0" bIns="0" anchor="ctr"/>
          <a:lstStyle/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100" b="1" kern="0" dirty="0">
                <a:solidFill>
                  <a:srgbClr val="000000"/>
                </a:solidFill>
                <a:latin typeface="Arial"/>
                <a:cs typeface="Arial" charset="0"/>
              </a:rPr>
              <a:t>Full </a:t>
            </a:r>
            <a:r>
              <a:rPr lang="es-MX" sz="100" b="1" kern="0" dirty="0" err="1">
                <a:solidFill>
                  <a:srgbClr val="000000"/>
                </a:solidFill>
                <a:latin typeface="Arial"/>
                <a:cs typeface="Arial" charset="0"/>
              </a:rPr>
              <a:t>Liner</a:t>
            </a:r>
            <a:endParaRPr lang="es-MX" sz="1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100" b="1" kern="0" dirty="0">
                <a:solidFill>
                  <a:srgbClr val="000000"/>
                </a:solidFill>
                <a:latin typeface="Arial"/>
                <a:cs typeface="Arial" charset="0"/>
              </a:rPr>
              <a:t>Nuevo </a:t>
            </a:r>
            <a:r>
              <a:rPr lang="es-MX" sz="100" b="1" kern="0" dirty="0" err="1">
                <a:solidFill>
                  <a:srgbClr val="000000"/>
                </a:solidFill>
                <a:latin typeface="Arial"/>
                <a:cs typeface="Arial" charset="0"/>
              </a:rPr>
              <a:t>Delivey</a:t>
            </a:r>
            <a:endParaRPr lang="es-MX" sz="1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100" b="1" kern="0" dirty="0">
                <a:solidFill>
                  <a:srgbClr val="000000"/>
                </a:solidFill>
                <a:latin typeface="Arial"/>
                <a:cs typeface="Arial" charset="0"/>
              </a:rPr>
              <a:t>14.190 SCD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100" b="1" kern="0" dirty="0">
                <a:solidFill>
                  <a:srgbClr val="000000"/>
                </a:solidFill>
                <a:latin typeface="Arial"/>
                <a:cs typeface="Arial" charset="0"/>
              </a:rPr>
              <a:t>17.280 GNC</a:t>
            </a:r>
          </a:p>
        </p:txBody>
      </p:sp>
      <p:sp>
        <p:nvSpPr>
          <p:cNvPr id="39" name="29 Rectángulo redondeado"/>
          <p:cNvSpPr/>
          <p:nvPr/>
        </p:nvSpPr>
        <p:spPr bwMode="auto">
          <a:xfrm>
            <a:off x="179413" y="882212"/>
            <a:ext cx="3597583" cy="182409"/>
          </a:xfrm>
          <a:prstGeom prst="roundRect">
            <a:avLst/>
          </a:prstGeom>
          <a:gradFill rotWithShape="1">
            <a:gsLst>
              <a:gs pos="0">
                <a:srgbClr val="006384">
                  <a:tint val="50000"/>
                  <a:satMod val="300000"/>
                </a:srgbClr>
              </a:gs>
              <a:gs pos="35000">
                <a:srgbClr val="006384">
                  <a:tint val="37000"/>
                  <a:satMod val="300000"/>
                </a:srgbClr>
              </a:gs>
              <a:gs pos="100000">
                <a:srgbClr val="006384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6384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/>
        </p:spPr>
        <p:txBody>
          <a:bodyPr lIns="0" tIns="0" rIns="0" bIns="0" anchor="ctr"/>
          <a:lstStyle/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   </a:t>
            </a:r>
            <a:r>
              <a:rPr lang="es-MX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Determinación	  Enfoque al Cliente      </a:t>
            </a:r>
            <a:r>
              <a:rPr lang="es-MX" b="1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	   </a:t>
            </a:r>
            <a:r>
              <a:rPr lang="es-MX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Integridad          </a:t>
            </a:r>
            <a:r>
              <a:rPr lang="es-MX" b="1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	Respeto       	Espíritu </a:t>
            </a:r>
            <a:r>
              <a:rPr lang="es-MX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de Equipo</a:t>
            </a:r>
          </a:p>
          <a:p>
            <a:pPr algn="ctr" defTabSz="674688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s-MX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“VALORES”</a:t>
            </a:r>
          </a:p>
        </p:txBody>
      </p:sp>
      <p:sp>
        <p:nvSpPr>
          <p:cNvPr id="40" name="25 Rectángulo redondeado"/>
          <p:cNvSpPr/>
          <p:nvPr/>
        </p:nvSpPr>
        <p:spPr bwMode="auto">
          <a:xfrm>
            <a:off x="179412" y="647808"/>
            <a:ext cx="820611" cy="21372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6384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lIns="0" tIns="0" rIns="0" bIns="0" anchor="ctr"/>
          <a:lstStyle/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charset="0"/>
              </a:rPr>
              <a:t>Líderes mundiales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charset="0"/>
              </a:rPr>
              <a:t>Respaldo</a:t>
            </a: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charset="0"/>
              </a:rPr>
              <a:t>Producción </a:t>
            </a:r>
            <a:r>
              <a:rPr lang="es-MX" sz="300" b="1" kern="0" dirty="0" err="1">
                <a:solidFill>
                  <a:srgbClr val="000000"/>
                </a:solidFill>
                <a:latin typeface="Arial"/>
                <a:cs typeface="Arial" charset="0"/>
              </a:rPr>
              <a:t>Mex</a:t>
            </a:r>
            <a:endParaRPr lang="es-MX" sz="300" b="1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41" name="28 Rectángulo redondeado"/>
          <p:cNvSpPr/>
          <p:nvPr/>
        </p:nvSpPr>
        <p:spPr bwMode="auto">
          <a:xfrm>
            <a:off x="1109854" y="647808"/>
            <a:ext cx="820611" cy="21372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6384"/>
            </a:solidFill>
            <a:prstDash val="solid"/>
            <a:headEnd type="none" w="med" len="med"/>
            <a:tailEnd type="none" w="med" len="med"/>
          </a:ln>
          <a:effectLst/>
          <a:extLst/>
        </p:spPr>
        <p:txBody>
          <a:bodyPr lIns="0" tIns="0" rIns="0" bIns="0" anchor="ctr"/>
          <a:lstStyle/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charset="0"/>
              </a:rPr>
              <a:t>Full </a:t>
            </a:r>
            <a:r>
              <a:rPr lang="es-MX" sz="300" b="1" kern="0" dirty="0" err="1">
                <a:solidFill>
                  <a:srgbClr val="000000"/>
                </a:solidFill>
                <a:latin typeface="Arial"/>
                <a:cs typeface="Arial" charset="0"/>
              </a:rPr>
              <a:t>Liner</a:t>
            </a:r>
            <a:endParaRPr lang="es-MX" sz="3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charset="0"/>
              </a:rPr>
              <a:t>Nuevo </a:t>
            </a:r>
            <a:r>
              <a:rPr lang="es-MX" sz="300" b="1" kern="0" dirty="0" err="1">
                <a:solidFill>
                  <a:srgbClr val="000000"/>
                </a:solidFill>
                <a:latin typeface="Arial"/>
                <a:cs typeface="Arial" charset="0"/>
              </a:rPr>
              <a:t>Delivey</a:t>
            </a:r>
            <a:endParaRPr lang="es-MX" sz="3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228600" indent="-228600" defTabSz="674688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s-MX" sz="300" b="1" kern="0" dirty="0">
                <a:solidFill>
                  <a:srgbClr val="000000"/>
                </a:solidFill>
                <a:latin typeface="Arial"/>
                <a:cs typeface="Arial" charset="0"/>
              </a:rPr>
              <a:t>14.190 </a:t>
            </a:r>
            <a:r>
              <a:rPr lang="es-MX" sz="300" b="1" kern="0" dirty="0" smtClean="0">
                <a:solidFill>
                  <a:srgbClr val="000000"/>
                </a:solidFill>
                <a:latin typeface="Arial"/>
                <a:cs typeface="Arial" charset="0"/>
              </a:rPr>
              <a:t>SCD</a:t>
            </a:r>
            <a:endParaRPr lang="es-MX" sz="300" b="1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24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7" presetClass="emph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2"/>
          <p:cNvSpPr txBox="1">
            <a:spLocks noChangeArrowheads="1"/>
          </p:cNvSpPr>
          <p:nvPr/>
        </p:nvSpPr>
        <p:spPr bwMode="auto">
          <a:xfrm>
            <a:off x="-28672" y="25875"/>
            <a:ext cx="3024335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Nueva Familia </a:t>
            </a:r>
            <a:r>
              <a:rPr lang="es-MX" sz="500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Delivery</a:t>
            </a:r>
            <a:endParaRPr lang="es-MX" sz="500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15" y="819532"/>
            <a:ext cx="259967" cy="2599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6" y="110487"/>
            <a:ext cx="3692893" cy="8916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780" y="853505"/>
            <a:ext cx="288032" cy="19202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59" y="868011"/>
            <a:ext cx="176543" cy="1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347764" y="162578"/>
            <a:ext cx="516980" cy="874227"/>
            <a:chOff x="3347764" y="162578"/>
            <a:chExt cx="516980" cy="874227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/>
            <a:srcRect l="18750" t="13221" r="49386" b="42555"/>
            <a:stretch>
              <a:fillRect/>
            </a:stretch>
          </p:blipFill>
          <p:spPr bwMode="auto">
            <a:xfrm>
              <a:off x="3347764" y="357716"/>
              <a:ext cx="516980" cy="38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7" name="Grupo 46"/>
            <p:cNvGrpSpPr/>
            <p:nvPr/>
          </p:nvGrpSpPr>
          <p:grpSpPr>
            <a:xfrm>
              <a:off x="3436907" y="759806"/>
              <a:ext cx="338694" cy="276999"/>
              <a:chOff x="265547" y="781710"/>
              <a:chExt cx="338694" cy="276999"/>
            </a:xfrm>
          </p:grpSpPr>
          <p:sp>
            <p:nvSpPr>
              <p:cNvPr id="48" name="Trapecio 47"/>
              <p:cNvSpPr/>
              <p:nvPr/>
            </p:nvSpPr>
            <p:spPr>
              <a:xfrm>
                <a:off x="323428" y="827782"/>
                <a:ext cx="212413" cy="180652"/>
              </a:xfrm>
              <a:prstGeom prst="trapezoid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CuadroTexto 48"/>
              <p:cNvSpPr txBox="1"/>
              <p:nvPr/>
            </p:nvSpPr>
            <p:spPr>
              <a:xfrm>
                <a:off x="265547" y="781710"/>
                <a:ext cx="3386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b="1" dirty="0" smtClean="0"/>
                  <a:t>13.0 Ton</a:t>
                </a:r>
              </a:p>
              <a:p>
                <a:pPr algn="ctr"/>
                <a:r>
                  <a:rPr lang="es-MX" b="1" dirty="0" smtClean="0"/>
                  <a:t>PBV</a:t>
                </a:r>
              </a:p>
            </p:txBody>
          </p:sp>
        </p:grpSp>
        <p:sp>
          <p:nvSpPr>
            <p:cNvPr id="53" name="Titel 2"/>
            <p:cNvSpPr txBox="1">
              <a:spLocks/>
            </p:cNvSpPr>
            <p:nvPr/>
          </p:nvSpPr>
          <p:spPr bwMode="gray">
            <a:xfrm>
              <a:off x="3402269" y="162578"/>
              <a:ext cx="407971" cy="13799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defTabSz="95885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kern="0" dirty="0" smtClean="0">
                  <a:solidFill>
                    <a:srgbClr val="003366"/>
                  </a:solidFill>
                  <a:latin typeface="Arial"/>
                  <a:cs typeface="Arial" charset="0"/>
                </a:rPr>
                <a:t>Delivery 13.180</a:t>
              </a:r>
            </a:p>
          </p:txBody>
        </p:sp>
      </p:grp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28672" y="25875"/>
            <a:ext cx="3024335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Nueva Familia </a:t>
            </a:r>
            <a:r>
              <a:rPr lang="es-MX" sz="500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Delivery</a:t>
            </a:r>
            <a:endParaRPr lang="es-MX" sz="500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25648" y="162578"/>
            <a:ext cx="407971" cy="874227"/>
            <a:chOff x="225648" y="162578"/>
            <a:chExt cx="407971" cy="874227"/>
          </a:xfrm>
        </p:grpSpPr>
        <p:grpSp>
          <p:nvGrpSpPr>
            <p:cNvPr id="99" name="Grupo 98"/>
            <p:cNvGrpSpPr/>
            <p:nvPr/>
          </p:nvGrpSpPr>
          <p:grpSpPr>
            <a:xfrm>
              <a:off x="225648" y="162578"/>
              <a:ext cx="407971" cy="874227"/>
              <a:chOff x="225648" y="162578"/>
              <a:chExt cx="407971" cy="874227"/>
            </a:xfrm>
          </p:grpSpPr>
          <p:sp>
            <p:nvSpPr>
              <p:cNvPr id="10" name="Titel 2"/>
              <p:cNvSpPr txBox="1">
                <a:spLocks/>
              </p:cNvSpPr>
              <p:nvPr/>
            </p:nvSpPr>
            <p:spPr bwMode="gray">
              <a:xfrm>
                <a:off x="225648" y="162578"/>
                <a:ext cx="407971" cy="137998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588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smtClean="0">
                    <a:solidFill>
                      <a:srgbClr val="003366"/>
                    </a:solidFill>
                    <a:latin typeface="Arial"/>
                    <a:cs typeface="Arial" charset="0"/>
                  </a:rPr>
                  <a:t>Delivery 4.150</a:t>
                </a:r>
              </a:p>
            </p:txBody>
          </p:sp>
          <p:grpSp>
            <p:nvGrpSpPr>
              <p:cNvPr id="98" name="Grupo 97"/>
              <p:cNvGrpSpPr/>
              <p:nvPr/>
            </p:nvGrpSpPr>
            <p:grpSpPr>
              <a:xfrm>
                <a:off x="293377" y="759806"/>
                <a:ext cx="272514" cy="276999"/>
                <a:chOff x="293377" y="781710"/>
                <a:chExt cx="272514" cy="276999"/>
              </a:xfrm>
            </p:grpSpPr>
            <p:sp>
              <p:nvSpPr>
                <p:cNvPr id="30" name="Trapecio 29"/>
                <p:cNvSpPr/>
                <p:nvPr/>
              </p:nvSpPr>
              <p:spPr>
                <a:xfrm>
                  <a:off x="323428" y="827782"/>
                  <a:ext cx="212413" cy="180652"/>
                </a:xfrm>
                <a:prstGeom prst="trapezoid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" name="CuadroTexto 30"/>
                <p:cNvSpPr txBox="1"/>
                <p:nvPr/>
              </p:nvSpPr>
              <p:spPr>
                <a:xfrm>
                  <a:off x="293377" y="781710"/>
                  <a:ext cx="272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b="1" dirty="0" smtClean="0"/>
                    <a:t>4.0 Ton</a:t>
                  </a:r>
                </a:p>
                <a:p>
                  <a:pPr algn="ctr"/>
                  <a:r>
                    <a:rPr lang="es-MX" b="1" dirty="0" smtClean="0"/>
                    <a:t>PBV</a:t>
                  </a:r>
                </a:p>
              </p:txBody>
            </p:sp>
          </p:grpSp>
        </p:grp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262" y="392229"/>
              <a:ext cx="340742" cy="319620"/>
            </a:xfrm>
            <a:prstGeom prst="rect">
              <a:avLst/>
            </a:prstGeom>
          </p:spPr>
        </p:pic>
      </p:grpSp>
      <p:grpSp>
        <p:nvGrpSpPr>
          <p:cNvPr id="7" name="Grupo 6"/>
          <p:cNvGrpSpPr/>
          <p:nvPr/>
        </p:nvGrpSpPr>
        <p:grpSpPr>
          <a:xfrm>
            <a:off x="854903" y="162578"/>
            <a:ext cx="548249" cy="874227"/>
            <a:chOff x="854903" y="162578"/>
            <a:chExt cx="548249" cy="874227"/>
          </a:xfrm>
        </p:grpSpPr>
        <p:grpSp>
          <p:nvGrpSpPr>
            <p:cNvPr id="102" name="Grupo 101"/>
            <p:cNvGrpSpPr/>
            <p:nvPr/>
          </p:nvGrpSpPr>
          <p:grpSpPr>
            <a:xfrm>
              <a:off x="925042" y="162578"/>
              <a:ext cx="407971" cy="874227"/>
              <a:chOff x="1008704" y="162578"/>
              <a:chExt cx="407971" cy="874227"/>
            </a:xfrm>
          </p:grpSpPr>
          <p:grpSp>
            <p:nvGrpSpPr>
              <p:cNvPr id="37" name="Grupo 36"/>
              <p:cNvGrpSpPr/>
              <p:nvPr/>
            </p:nvGrpSpPr>
            <p:grpSpPr>
              <a:xfrm>
                <a:off x="1076433" y="759806"/>
                <a:ext cx="272514" cy="276999"/>
                <a:chOff x="293377" y="781710"/>
                <a:chExt cx="272514" cy="276999"/>
              </a:xfrm>
            </p:grpSpPr>
            <p:sp>
              <p:nvSpPr>
                <p:cNvPr id="38" name="Trapecio 37"/>
                <p:cNvSpPr/>
                <p:nvPr/>
              </p:nvSpPr>
              <p:spPr>
                <a:xfrm>
                  <a:off x="323428" y="827782"/>
                  <a:ext cx="212413" cy="180652"/>
                </a:xfrm>
                <a:prstGeom prst="trapezoid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CuadroTexto 38"/>
                <p:cNvSpPr txBox="1"/>
                <p:nvPr/>
              </p:nvSpPr>
              <p:spPr>
                <a:xfrm>
                  <a:off x="293377" y="781710"/>
                  <a:ext cx="272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b="1" dirty="0" smtClean="0"/>
                    <a:t>6.0 Ton</a:t>
                  </a:r>
                </a:p>
                <a:p>
                  <a:pPr algn="ctr"/>
                  <a:r>
                    <a:rPr lang="es-MX" b="1" dirty="0" smtClean="0"/>
                    <a:t>PBV</a:t>
                  </a:r>
                </a:p>
              </p:txBody>
            </p:sp>
          </p:grpSp>
          <p:sp>
            <p:nvSpPr>
              <p:cNvPr id="50" name="Titel 2"/>
              <p:cNvSpPr txBox="1">
                <a:spLocks/>
              </p:cNvSpPr>
              <p:nvPr/>
            </p:nvSpPr>
            <p:spPr bwMode="gray">
              <a:xfrm>
                <a:off x="1008704" y="162578"/>
                <a:ext cx="407971" cy="137998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588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smtClean="0">
                    <a:solidFill>
                      <a:srgbClr val="003366"/>
                    </a:solidFill>
                    <a:latin typeface="Arial"/>
                    <a:cs typeface="Arial" charset="0"/>
                  </a:rPr>
                  <a:t>Delivery 6.160</a:t>
                </a:r>
              </a:p>
            </p:txBody>
          </p:sp>
        </p:grp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4903" y="390807"/>
              <a:ext cx="548249" cy="322464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1630767" y="162578"/>
            <a:ext cx="555185" cy="874227"/>
            <a:chOff x="1630767" y="162578"/>
            <a:chExt cx="555185" cy="874227"/>
          </a:xfrm>
        </p:grpSpPr>
        <p:grpSp>
          <p:nvGrpSpPr>
            <p:cNvPr id="103" name="Grupo 102"/>
            <p:cNvGrpSpPr/>
            <p:nvPr/>
          </p:nvGrpSpPr>
          <p:grpSpPr>
            <a:xfrm>
              <a:off x="1704374" y="162578"/>
              <a:ext cx="407971" cy="874227"/>
              <a:chOff x="1791760" y="162578"/>
              <a:chExt cx="407971" cy="874227"/>
            </a:xfrm>
          </p:grpSpPr>
          <p:grpSp>
            <p:nvGrpSpPr>
              <p:cNvPr id="40" name="Grupo 39"/>
              <p:cNvGrpSpPr/>
              <p:nvPr/>
            </p:nvGrpSpPr>
            <p:grpSpPr>
              <a:xfrm>
                <a:off x="1859489" y="759806"/>
                <a:ext cx="272514" cy="276999"/>
                <a:chOff x="293377" y="781710"/>
                <a:chExt cx="272514" cy="276999"/>
              </a:xfrm>
            </p:grpSpPr>
            <p:sp>
              <p:nvSpPr>
                <p:cNvPr id="41" name="Trapecio 40"/>
                <p:cNvSpPr/>
                <p:nvPr/>
              </p:nvSpPr>
              <p:spPr>
                <a:xfrm>
                  <a:off x="323428" y="827782"/>
                  <a:ext cx="212413" cy="180652"/>
                </a:xfrm>
                <a:prstGeom prst="trapezoid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CuadroTexto 41"/>
                <p:cNvSpPr txBox="1"/>
                <p:nvPr/>
              </p:nvSpPr>
              <p:spPr>
                <a:xfrm>
                  <a:off x="293377" y="781710"/>
                  <a:ext cx="27251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b="1" dirty="0" smtClean="0"/>
                    <a:t>9.0 Ton</a:t>
                  </a:r>
                </a:p>
                <a:p>
                  <a:pPr algn="ctr"/>
                  <a:r>
                    <a:rPr lang="es-MX" b="1" dirty="0" smtClean="0"/>
                    <a:t>PBV</a:t>
                  </a:r>
                </a:p>
              </p:txBody>
            </p:sp>
          </p:grpSp>
          <p:sp>
            <p:nvSpPr>
              <p:cNvPr id="51" name="Titel 2"/>
              <p:cNvSpPr txBox="1">
                <a:spLocks/>
              </p:cNvSpPr>
              <p:nvPr/>
            </p:nvSpPr>
            <p:spPr bwMode="gray">
              <a:xfrm>
                <a:off x="1791760" y="162578"/>
                <a:ext cx="407971" cy="137998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588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smtClean="0">
                    <a:solidFill>
                      <a:srgbClr val="003366"/>
                    </a:solidFill>
                    <a:latin typeface="Arial"/>
                    <a:cs typeface="Arial" charset="0"/>
                  </a:rPr>
                  <a:t>Delivery 9.170</a:t>
                </a:r>
              </a:p>
            </p:txBody>
          </p:sp>
        </p:grp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0767" y="380659"/>
              <a:ext cx="555185" cy="342761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2406611" y="162578"/>
            <a:ext cx="680784" cy="874227"/>
            <a:chOff x="2406611" y="162578"/>
            <a:chExt cx="680784" cy="874227"/>
          </a:xfrm>
        </p:grpSpPr>
        <p:grpSp>
          <p:nvGrpSpPr>
            <p:cNvPr id="104" name="Grupo 103"/>
            <p:cNvGrpSpPr/>
            <p:nvPr/>
          </p:nvGrpSpPr>
          <p:grpSpPr>
            <a:xfrm>
              <a:off x="2543018" y="162578"/>
              <a:ext cx="407971" cy="874227"/>
              <a:chOff x="2602646" y="162578"/>
              <a:chExt cx="407971" cy="874227"/>
            </a:xfrm>
          </p:grpSpPr>
          <p:grpSp>
            <p:nvGrpSpPr>
              <p:cNvPr id="44" name="Grupo 43"/>
              <p:cNvGrpSpPr/>
              <p:nvPr/>
            </p:nvGrpSpPr>
            <p:grpSpPr>
              <a:xfrm>
                <a:off x="2642545" y="759806"/>
                <a:ext cx="338694" cy="276999"/>
                <a:chOff x="265547" y="781710"/>
                <a:chExt cx="338694" cy="276999"/>
              </a:xfrm>
            </p:grpSpPr>
            <p:sp>
              <p:nvSpPr>
                <p:cNvPr id="45" name="Trapecio 44"/>
                <p:cNvSpPr/>
                <p:nvPr/>
              </p:nvSpPr>
              <p:spPr>
                <a:xfrm>
                  <a:off x="323428" y="827782"/>
                  <a:ext cx="212413" cy="180652"/>
                </a:xfrm>
                <a:prstGeom prst="trapezoid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sz="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CuadroTexto 45"/>
                <p:cNvSpPr txBox="1"/>
                <p:nvPr/>
              </p:nvSpPr>
              <p:spPr>
                <a:xfrm>
                  <a:off x="265547" y="781710"/>
                  <a:ext cx="33869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s-MX" b="1" dirty="0" smtClean="0"/>
                    <a:t>11.0 Ton</a:t>
                  </a:r>
                </a:p>
                <a:p>
                  <a:pPr algn="ctr"/>
                  <a:r>
                    <a:rPr lang="es-MX" b="1" dirty="0" smtClean="0"/>
                    <a:t>PBV</a:t>
                  </a:r>
                </a:p>
              </p:txBody>
            </p:sp>
          </p:grpSp>
          <p:sp>
            <p:nvSpPr>
              <p:cNvPr id="52" name="Titel 2"/>
              <p:cNvSpPr txBox="1">
                <a:spLocks/>
              </p:cNvSpPr>
              <p:nvPr/>
            </p:nvSpPr>
            <p:spPr bwMode="gray">
              <a:xfrm>
                <a:off x="2602646" y="162578"/>
                <a:ext cx="407971" cy="137998"/>
              </a:xfrm>
              <a:prstGeom prst="rect">
                <a:avLst/>
              </a:prstGeom>
              <a:noFill/>
              <a:ln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5885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b="1" kern="0" dirty="0" smtClean="0">
                    <a:solidFill>
                      <a:srgbClr val="003366"/>
                    </a:solidFill>
                    <a:latin typeface="Arial"/>
                    <a:cs typeface="Arial" charset="0"/>
                  </a:rPr>
                  <a:t>Delivery 11.180</a:t>
                </a:r>
              </a:p>
            </p:txBody>
          </p:sp>
        </p:grp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6611" y="365088"/>
              <a:ext cx="680784" cy="373902"/>
            </a:xfrm>
            <a:prstGeom prst="rect">
              <a:avLst/>
            </a:prstGeom>
          </p:spPr>
        </p:pic>
      </p:grp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048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30783" y="-36314"/>
            <a:ext cx="3306539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MAN </a:t>
            </a:r>
            <a:r>
              <a:rPr lang="es-MX" sz="500" b="1" dirty="0" err="1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Truck</a:t>
            </a:r>
            <a:r>
              <a:rPr lang="es-MX" sz="500" b="1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 &amp; Bus México</a:t>
            </a: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-28672" y="25875"/>
            <a:ext cx="3024335" cy="16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5" tIns="45694" rIns="91385" bIns="45694" anchor="ctr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s-MX" sz="5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14.190 SCD - HURACÁN</a:t>
            </a:r>
            <a:endParaRPr lang="es-MX" sz="500" dirty="0">
              <a:solidFill>
                <a:srgbClr val="003366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3507" y="14819"/>
            <a:ext cx="2061709" cy="106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o 3"/>
          <p:cNvGrpSpPr/>
          <p:nvPr/>
        </p:nvGrpSpPr>
        <p:grpSpPr>
          <a:xfrm>
            <a:off x="4367" y="653319"/>
            <a:ext cx="424787" cy="326630"/>
            <a:chOff x="4367" y="653319"/>
            <a:chExt cx="424787" cy="326630"/>
          </a:xfrm>
        </p:grpSpPr>
        <p:sp>
          <p:nvSpPr>
            <p:cNvPr id="75" name="CuadroTexto 74"/>
            <p:cNvSpPr txBox="1"/>
            <p:nvPr/>
          </p:nvSpPr>
          <p:spPr>
            <a:xfrm>
              <a:off x="4367" y="725908"/>
              <a:ext cx="4247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500" b="1" dirty="0" smtClean="0"/>
                <a:t>15.0 Ton</a:t>
              </a:r>
            </a:p>
            <a:p>
              <a:pPr algn="ctr"/>
              <a:r>
                <a:rPr lang="es-MX" sz="500" b="1" dirty="0" smtClean="0"/>
                <a:t>PBV</a:t>
              </a:r>
            </a:p>
          </p:txBody>
        </p:sp>
        <p:sp>
          <p:nvSpPr>
            <p:cNvPr id="3" name="Trapecio 2"/>
            <p:cNvSpPr/>
            <p:nvPr/>
          </p:nvSpPr>
          <p:spPr>
            <a:xfrm>
              <a:off x="49325" y="653319"/>
              <a:ext cx="336300" cy="326630"/>
            </a:xfrm>
            <a:prstGeom prst="trapezoid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 sz="100"/>
            </a:p>
          </p:txBody>
        </p:sp>
      </p:grpSp>
      <p:grpSp>
        <p:nvGrpSpPr>
          <p:cNvPr id="77" name="Agrupar 44">
            <a:extLst>
              <a:ext uri="{FF2B5EF4-FFF2-40B4-BE49-F238E27FC236}">
                <a16:creationId xmlns:a16="http://schemas.microsoft.com/office/drawing/2014/main" id="{2A3F6966-F18B-423B-B8F7-507B828981BE}"/>
              </a:ext>
            </a:extLst>
          </p:cNvPr>
          <p:cNvGrpSpPr/>
          <p:nvPr/>
        </p:nvGrpSpPr>
        <p:grpSpPr>
          <a:xfrm>
            <a:off x="447599" y="729680"/>
            <a:ext cx="579379" cy="234801"/>
            <a:chOff x="4441021" y="5669280"/>
            <a:chExt cx="2504670" cy="1809176"/>
          </a:xfrm>
          <a:solidFill>
            <a:srgbClr val="000000"/>
          </a:solidFill>
        </p:grpSpPr>
        <p:grpSp>
          <p:nvGrpSpPr>
            <p:cNvPr id="78" name="Group 9">
              <a:extLst>
                <a:ext uri="{FF2B5EF4-FFF2-40B4-BE49-F238E27FC236}">
                  <a16:creationId xmlns:a16="http://schemas.microsoft.com/office/drawing/2014/main" id="{707550BB-77D6-423B-9A60-CC849AE6E0B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41021" y="5669280"/>
              <a:ext cx="2504670" cy="1676401"/>
              <a:chOff x="2959" y="2268"/>
              <a:chExt cx="4415" cy="2955"/>
            </a:xfrm>
            <a:grpFill/>
          </p:grpSpPr>
          <p:sp>
            <p:nvSpPr>
              <p:cNvPr id="80" name="Freeform 10">
                <a:extLst>
                  <a:ext uri="{FF2B5EF4-FFF2-40B4-BE49-F238E27FC236}">
                    <a16:creationId xmlns:a16="http://schemas.microsoft.com/office/drawing/2014/main" id="{FDD53407-5378-4C12-921E-9825E38214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4" y="3155"/>
                <a:ext cx="4120" cy="2068"/>
              </a:xfrm>
              <a:custGeom>
                <a:avLst/>
                <a:gdLst>
                  <a:gd name="T0" fmla="*/ 1877 w 1911"/>
                  <a:gd name="T1" fmla="*/ 956 h 956"/>
                  <a:gd name="T2" fmla="*/ 1740 w 1911"/>
                  <a:gd name="T3" fmla="*/ 956 h 956"/>
                  <a:gd name="T4" fmla="*/ 1710 w 1911"/>
                  <a:gd name="T5" fmla="*/ 935 h 956"/>
                  <a:gd name="T6" fmla="*/ 1617 w 1911"/>
                  <a:gd name="T7" fmla="*/ 751 h 956"/>
                  <a:gd name="T8" fmla="*/ 1522 w 1911"/>
                  <a:gd name="T9" fmla="*/ 751 h 956"/>
                  <a:gd name="T10" fmla="*/ 1430 w 1911"/>
                  <a:gd name="T11" fmla="*/ 935 h 956"/>
                  <a:gd name="T12" fmla="*/ 1399 w 1911"/>
                  <a:gd name="T13" fmla="*/ 956 h 956"/>
                  <a:gd name="T14" fmla="*/ 443 w 1911"/>
                  <a:gd name="T15" fmla="*/ 956 h 956"/>
                  <a:gd name="T16" fmla="*/ 416 w 1911"/>
                  <a:gd name="T17" fmla="*/ 942 h 956"/>
                  <a:gd name="T18" fmla="*/ 290 w 1911"/>
                  <a:gd name="T19" fmla="*/ 751 h 956"/>
                  <a:gd name="T20" fmla="*/ 34 w 1911"/>
                  <a:gd name="T21" fmla="*/ 751 h 956"/>
                  <a:gd name="T22" fmla="*/ 0 w 1911"/>
                  <a:gd name="T23" fmla="*/ 717 h 956"/>
                  <a:gd name="T24" fmla="*/ 0 w 1911"/>
                  <a:gd name="T25" fmla="*/ 171 h 956"/>
                  <a:gd name="T26" fmla="*/ 34 w 1911"/>
                  <a:gd name="T27" fmla="*/ 136 h 956"/>
                  <a:gd name="T28" fmla="*/ 273 w 1911"/>
                  <a:gd name="T29" fmla="*/ 136 h 956"/>
                  <a:gd name="T30" fmla="*/ 273 w 1911"/>
                  <a:gd name="T31" fmla="*/ 34 h 956"/>
                  <a:gd name="T32" fmla="*/ 283 w 1911"/>
                  <a:gd name="T33" fmla="*/ 10 h 956"/>
                  <a:gd name="T34" fmla="*/ 307 w 1911"/>
                  <a:gd name="T35" fmla="*/ 0 h 956"/>
                  <a:gd name="T36" fmla="*/ 1228 w 1911"/>
                  <a:gd name="T37" fmla="*/ 0 h 956"/>
                  <a:gd name="T38" fmla="*/ 1262 w 1911"/>
                  <a:gd name="T39" fmla="*/ 34 h 956"/>
                  <a:gd name="T40" fmla="*/ 1262 w 1911"/>
                  <a:gd name="T41" fmla="*/ 136 h 956"/>
                  <a:gd name="T42" fmla="*/ 1399 w 1911"/>
                  <a:gd name="T43" fmla="*/ 136 h 956"/>
                  <a:gd name="T44" fmla="*/ 1430 w 1911"/>
                  <a:gd name="T45" fmla="*/ 154 h 956"/>
                  <a:gd name="T46" fmla="*/ 1522 w 1911"/>
                  <a:gd name="T47" fmla="*/ 307 h 956"/>
                  <a:gd name="T48" fmla="*/ 1614 w 1911"/>
                  <a:gd name="T49" fmla="*/ 307 h 956"/>
                  <a:gd name="T50" fmla="*/ 1710 w 1911"/>
                  <a:gd name="T51" fmla="*/ 24 h 956"/>
                  <a:gd name="T52" fmla="*/ 1740 w 1911"/>
                  <a:gd name="T53" fmla="*/ 0 h 956"/>
                  <a:gd name="T54" fmla="*/ 1877 w 1911"/>
                  <a:gd name="T55" fmla="*/ 0 h 956"/>
                  <a:gd name="T56" fmla="*/ 1911 w 1911"/>
                  <a:gd name="T57" fmla="*/ 34 h 956"/>
                  <a:gd name="T58" fmla="*/ 1911 w 1911"/>
                  <a:gd name="T59" fmla="*/ 922 h 956"/>
                  <a:gd name="T60" fmla="*/ 1877 w 1911"/>
                  <a:gd name="T61" fmla="*/ 956 h 956"/>
                  <a:gd name="T62" fmla="*/ 1761 w 1911"/>
                  <a:gd name="T63" fmla="*/ 887 h 956"/>
                  <a:gd name="T64" fmla="*/ 1843 w 1911"/>
                  <a:gd name="T65" fmla="*/ 887 h 956"/>
                  <a:gd name="T66" fmla="*/ 1843 w 1911"/>
                  <a:gd name="T67" fmla="*/ 68 h 956"/>
                  <a:gd name="T68" fmla="*/ 1764 w 1911"/>
                  <a:gd name="T69" fmla="*/ 68 h 956"/>
                  <a:gd name="T70" fmla="*/ 1669 w 1911"/>
                  <a:gd name="T71" fmla="*/ 352 h 956"/>
                  <a:gd name="T72" fmla="*/ 1638 w 1911"/>
                  <a:gd name="T73" fmla="*/ 375 h 956"/>
                  <a:gd name="T74" fmla="*/ 1501 w 1911"/>
                  <a:gd name="T75" fmla="*/ 375 h 956"/>
                  <a:gd name="T76" fmla="*/ 1471 w 1911"/>
                  <a:gd name="T77" fmla="*/ 358 h 956"/>
                  <a:gd name="T78" fmla="*/ 1379 w 1911"/>
                  <a:gd name="T79" fmla="*/ 205 h 956"/>
                  <a:gd name="T80" fmla="*/ 1228 w 1911"/>
                  <a:gd name="T81" fmla="*/ 205 h 956"/>
                  <a:gd name="T82" fmla="*/ 1194 w 1911"/>
                  <a:gd name="T83" fmla="*/ 171 h 956"/>
                  <a:gd name="T84" fmla="*/ 1194 w 1911"/>
                  <a:gd name="T85" fmla="*/ 68 h 956"/>
                  <a:gd name="T86" fmla="*/ 341 w 1911"/>
                  <a:gd name="T87" fmla="*/ 68 h 956"/>
                  <a:gd name="T88" fmla="*/ 341 w 1911"/>
                  <a:gd name="T89" fmla="*/ 171 h 956"/>
                  <a:gd name="T90" fmla="*/ 331 w 1911"/>
                  <a:gd name="T91" fmla="*/ 194 h 956"/>
                  <a:gd name="T92" fmla="*/ 307 w 1911"/>
                  <a:gd name="T93" fmla="*/ 205 h 956"/>
                  <a:gd name="T94" fmla="*/ 68 w 1911"/>
                  <a:gd name="T95" fmla="*/ 205 h 956"/>
                  <a:gd name="T96" fmla="*/ 68 w 1911"/>
                  <a:gd name="T97" fmla="*/ 683 h 956"/>
                  <a:gd name="T98" fmla="*/ 307 w 1911"/>
                  <a:gd name="T99" fmla="*/ 683 h 956"/>
                  <a:gd name="T100" fmla="*/ 334 w 1911"/>
                  <a:gd name="T101" fmla="*/ 696 h 956"/>
                  <a:gd name="T102" fmla="*/ 460 w 1911"/>
                  <a:gd name="T103" fmla="*/ 887 h 956"/>
                  <a:gd name="T104" fmla="*/ 1375 w 1911"/>
                  <a:gd name="T105" fmla="*/ 887 h 956"/>
                  <a:gd name="T106" fmla="*/ 1467 w 1911"/>
                  <a:gd name="T107" fmla="*/ 703 h 956"/>
                  <a:gd name="T108" fmla="*/ 1498 w 1911"/>
                  <a:gd name="T109" fmla="*/ 683 h 956"/>
                  <a:gd name="T110" fmla="*/ 1635 w 1911"/>
                  <a:gd name="T111" fmla="*/ 683 h 956"/>
                  <a:gd name="T112" fmla="*/ 1665 w 1911"/>
                  <a:gd name="T113" fmla="*/ 703 h 956"/>
                  <a:gd name="T114" fmla="*/ 1761 w 1911"/>
                  <a:gd name="T115" fmla="*/ 887 h 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11" h="956">
                    <a:moveTo>
                      <a:pt x="1877" y="956"/>
                    </a:moveTo>
                    <a:cubicBezTo>
                      <a:pt x="1740" y="956"/>
                      <a:pt x="1740" y="956"/>
                      <a:pt x="1740" y="956"/>
                    </a:cubicBezTo>
                    <a:cubicBezTo>
                      <a:pt x="1727" y="956"/>
                      <a:pt x="1716" y="949"/>
                      <a:pt x="1710" y="935"/>
                    </a:cubicBezTo>
                    <a:cubicBezTo>
                      <a:pt x="1617" y="751"/>
                      <a:pt x="1617" y="751"/>
                      <a:pt x="1617" y="751"/>
                    </a:cubicBezTo>
                    <a:cubicBezTo>
                      <a:pt x="1522" y="751"/>
                      <a:pt x="1522" y="751"/>
                      <a:pt x="1522" y="751"/>
                    </a:cubicBezTo>
                    <a:cubicBezTo>
                      <a:pt x="1430" y="935"/>
                      <a:pt x="1430" y="935"/>
                      <a:pt x="1430" y="935"/>
                    </a:cubicBezTo>
                    <a:cubicBezTo>
                      <a:pt x="1423" y="949"/>
                      <a:pt x="1413" y="956"/>
                      <a:pt x="1399" y="956"/>
                    </a:cubicBezTo>
                    <a:cubicBezTo>
                      <a:pt x="443" y="956"/>
                      <a:pt x="443" y="956"/>
                      <a:pt x="443" y="956"/>
                    </a:cubicBezTo>
                    <a:cubicBezTo>
                      <a:pt x="433" y="956"/>
                      <a:pt x="423" y="949"/>
                      <a:pt x="416" y="942"/>
                    </a:cubicBezTo>
                    <a:cubicBezTo>
                      <a:pt x="290" y="751"/>
                      <a:pt x="290" y="751"/>
                      <a:pt x="290" y="751"/>
                    </a:cubicBezTo>
                    <a:cubicBezTo>
                      <a:pt x="34" y="751"/>
                      <a:pt x="34" y="751"/>
                      <a:pt x="34" y="751"/>
                    </a:cubicBezTo>
                    <a:cubicBezTo>
                      <a:pt x="13" y="751"/>
                      <a:pt x="0" y="737"/>
                      <a:pt x="0" y="717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0" y="150"/>
                      <a:pt x="13" y="136"/>
                      <a:pt x="34" y="136"/>
                    </a:cubicBezTo>
                    <a:cubicBezTo>
                      <a:pt x="273" y="136"/>
                      <a:pt x="273" y="136"/>
                      <a:pt x="273" y="136"/>
                    </a:cubicBezTo>
                    <a:cubicBezTo>
                      <a:pt x="273" y="34"/>
                      <a:pt x="273" y="34"/>
                      <a:pt x="273" y="34"/>
                    </a:cubicBezTo>
                    <a:cubicBezTo>
                      <a:pt x="273" y="24"/>
                      <a:pt x="276" y="17"/>
                      <a:pt x="283" y="10"/>
                    </a:cubicBezTo>
                    <a:cubicBezTo>
                      <a:pt x="290" y="3"/>
                      <a:pt x="296" y="0"/>
                      <a:pt x="307" y="0"/>
                    </a:cubicBezTo>
                    <a:cubicBezTo>
                      <a:pt x="1228" y="0"/>
                      <a:pt x="1228" y="0"/>
                      <a:pt x="1228" y="0"/>
                    </a:cubicBezTo>
                    <a:cubicBezTo>
                      <a:pt x="1249" y="0"/>
                      <a:pt x="1262" y="14"/>
                      <a:pt x="1262" y="34"/>
                    </a:cubicBezTo>
                    <a:cubicBezTo>
                      <a:pt x="1262" y="136"/>
                      <a:pt x="1262" y="136"/>
                      <a:pt x="1262" y="136"/>
                    </a:cubicBezTo>
                    <a:cubicBezTo>
                      <a:pt x="1399" y="136"/>
                      <a:pt x="1399" y="136"/>
                      <a:pt x="1399" y="136"/>
                    </a:cubicBezTo>
                    <a:cubicBezTo>
                      <a:pt x="1413" y="136"/>
                      <a:pt x="1423" y="143"/>
                      <a:pt x="1430" y="154"/>
                    </a:cubicBezTo>
                    <a:cubicBezTo>
                      <a:pt x="1522" y="307"/>
                      <a:pt x="1522" y="307"/>
                      <a:pt x="1522" y="307"/>
                    </a:cubicBezTo>
                    <a:cubicBezTo>
                      <a:pt x="1614" y="307"/>
                      <a:pt x="1614" y="307"/>
                      <a:pt x="1614" y="307"/>
                    </a:cubicBezTo>
                    <a:cubicBezTo>
                      <a:pt x="1710" y="24"/>
                      <a:pt x="1710" y="24"/>
                      <a:pt x="1710" y="24"/>
                    </a:cubicBezTo>
                    <a:cubicBezTo>
                      <a:pt x="1713" y="10"/>
                      <a:pt x="1727" y="0"/>
                      <a:pt x="1740" y="0"/>
                    </a:cubicBezTo>
                    <a:cubicBezTo>
                      <a:pt x="1877" y="0"/>
                      <a:pt x="1877" y="0"/>
                      <a:pt x="1877" y="0"/>
                    </a:cubicBezTo>
                    <a:cubicBezTo>
                      <a:pt x="1897" y="0"/>
                      <a:pt x="1911" y="14"/>
                      <a:pt x="1911" y="34"/>
                    </a:cubicBezTo>
                    <a:cubicBezTo>
                      <a:pt x="1911" y="922"/>
                      <a:pt x="1911" y="922"/>
                      <a:pt x="1911" y="922"/>
                    </a:cubicBezTo>
                    <a:cubicBezTo>
                      <a:pt x="1911" y="942"/>
                      <a:pt x="1897" y="956"/>
                      <a:pt x="1877" y="956"/>
                    </a:cubicBezTo>
                    <a:close/>
                    <a:moveTo>
                      <a:pt x="1761" y="887"/>
                    </a:moveTo>
                    <a:cubicBezTo>
                      <a:pt x="1843" y="887"/>
                      <a:pt x="1843" y="887"/>
                      <a:pt x="1843" y="887"/>
                    </a:cubicBezTo>
                    <a:cubicBezTo>
                      <a:pt x="1843" y="68"/>
                      <a:pt x="1843" y="68"/>
                      <a:pt x="1843" y="68"/>
                    </a:cubicBezTo>
                    <a:cubicBezTo>
                      <a:pt x="1764" y="68"/>
                      <a:pt x="1764" y="68"/>
                      <a:pt x="1764" y="68"/>
                    </a:cubicBezTo>
                    <a:cubicBezTo>
                      <a:pt x="1669" y="352"/>
                      <a:pt x="1669" y="352"/>
                      <a:pt x="1669" y="352"/>
                    </a:cubicBezTo>
                    <a:cubicBezTo>
                      <a:pt x="1665" y="365"/>
                      <a:pt x="1652" y="375"/>
                      <a:pt x="1638" y="375"/>
                    </a:cubicBezTo>
                    <a:cubicBezTo>
                      <a:pt x="1501" y="375"/>
                      <a:pt x="1501" y="375"/>
                      <a:pt x="1501" y="375"/>
                    </a:cubicBezTo>
                    <a:cubicBezTo>
                      <a:pt x="1488" y="375"/>
                      <a:pt x="1478" y="369"/>
                      <a:pt x="1471" y="358"/>
                    </a:cubicBezTo>
                    <a:cubicBezTo>
                      <a:pt x="1379" y="205"/>
                      <a:pt x="1379" y="205"/>
                      <a:pt x="1379" y="205"/>
                    </a:cubicBezTo>
                    <a:cubicBezTo>
                      <a:pt x="1228" y="205"/>
                      <a:pt x="1228" y="205"/>
                      <a:pt x="1228" y="205"/>
                    </a:cubicBezTo>
                    <a:cubicBezTo>
                      <a:pt x="1208" y="205"/>
                      <a:pt x="1194" y="191"/>
                      <a:pt x="1194" y="171"/>
                    </a:cubicBezTo>
                    <a:cubicBezTo>
                      <a:pt x="1194" y="68"/>
                      <a:pt x="1194" y="68"/>
                      <a:pt x="1194" y="68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341" y="171"/>
                      <a:pt x="341" y="171"/>
                      <a:pt x="341" y="171"/>
                    </a:cubicBezTo>
                    <a:cubicBezTo>
                      <a:pt x="341" y="181"/>
                      <a:pt x="337" y="188"/>
                      <a:pt x="331" y="194"/>
                    </a:cubicBezTo>
                    <a:cubicBezTo>
                      <a:pt x="324" y="201"/>
                      <a:pt x="317" y="205"/>
                      <a:pt x="307" y="205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68" y="683"/>
                      <a:pt x="68" y="683"/>
                      <a:pt x="68" y="683"/>
                    </a:cubicBezTo>
                    <a:cubicBezTo>
                      <a:pt x="307" y="683"/>
                      <a:pt x="307" y="683"/>
                      <a:pt x="307" y="683"/>
                    </a:cubicBezTo>
                    <a:cubicBezTo>
                      <a:pt x="317" y="683"/>
                      <a:pt x="327" y="689"/>
                      <a:pt x="334" y="696"/>
                    </a:cubicBezTo>
                    <a:cubicBezTo>
                      <a:pt x="460" y="887"/>
                      <a:pt x="460" y="887"/>
                      <a:pt x="460" y="887"/>
                    </a:cubicBezTo>
                    <a:cubicBezTo>
                      <a:pt x="1375" y="887"/>
                      <a:pt x="1375" y="887"/>
                      <a:pt x="1375" y="887"/>
                    </a:cubicBezTo>
                    <a:cubicBezTo>
                      <a:pt x="1467" y="703"/>
                      <a:pt x="1467" y="703"/>
                      <a:pt x="1467" y="703"/>
                    </a:cubicBezTo>
                    <a:cubicBezTo>
                      <a:pt x="1474" y="693"/>
                      <a:pt x="1484" y="683"/>
                      <a:pt x="1498" y="683"/>
                    </a:cubicBezTo>
                    <a:cubicBezTo>
                      <a:pt x="1635" y="683"/>
                      <a:pt x="1635" y="683"/>
                      <a:pt x="1635" y="683"/>
                    </a:cubicBezTo>
                    <a:cubicBezTo>
                      <a:pt x="1648" y="683"/>
                      <a:pt x="1658" y="689"/>
                      <a:pt x="1665" y="703"/>
                    </a:cubicBezTo>
                    <a:lnTo>
                      <a:pt x="1761" y="887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1" name="Freeform 11">
                <a:extLst>
                  <a:ext uri="{FF2B5EF4-FFF2-40B4-BE49-F238E27FC236}">
                    <a16:creationId xmlns:a16="http://schemas.microsoft.com/office/drawing/2014/main" id="{4336D5B5-EDB3-4456-8054-CDDA6FC9EA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966"/>
                <a:ext cx="442" cy="150"/>
              </a:xfrm>
              <a:custGeom>
                <a:avLst/>
                <a:gdLst>
                  <a:gd name="T0" fmla="*/ 171 w 205"/>
                  <a:gd name="T1" fmla="*/ 69 h 69"/>
                  <a:gd name="T2" fmla="*/ 34 w 205"/>
                  <a:gd name="T3" fmla="*/ 69 h 69"/>
                  <a:gd name="T4" fmla="*/ 0 w 205"/>
                  <a:gd name="T5" fmla="*/ 35 h 69"/>
                  <a:gd name="T6" fmla="*/ 34 w 205"/>
                  <a:gd name="T7" fmla="*/ 0 h 69"/>
                  <a:gd name="T8" fmla="*/ 171 w 205"/>
                  <a:gd name="T9" fmla="*/ 0 h 69"/>
                  <a:gd name="T10" fmla="*/ 205 w 205"/>
                  <a:gd name="T11" fmla="*/ 35 h 69"/>
                  <a:gd name="T12" fmla="*/ 171 w 205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5" h="69">
                    <a:moveTo>
                      <a:pt x="171" y="69"/>
                    </a:moveTo>
                    <a:cubicBezTo>
                      <a:pt x="34" y="69"/>
                      <a:pt x="34" y="69"/>
                      <a:pt x="34" y="69"/>
                    </a:cubicBezTo>
                    <a:cubicBezTo>
                      <a:pt x="14" y="69"/>
                      <a:pt x="0" y="55"/>
                      <a:pt x="0" y="35"/>
                    </a:cubicBezTo>
                    <a:cubicBezTo>
                      <a:pt x="0" y="14"/>
                      <a:pt x="14" y="0"/>
                      <a:pt x="34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91" y="0"/>
                      <a:pt x="205" y="14"/>
                      <a:pt x="205" y="35"/>
                    </a:cubicBezTo>
                    <a:cubicBezTo>
                      <a:pt x="205" y="55"/>
                      <a:pt x="191" y="69"/>
                      <a:pt x="171" y="69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2" name="Freeform 12">
                <a:extLst>
                  <a:ext uri="{FF2B5EF4-FFF2-40B4-BE49-F238E27FC236}">
                    <a16:creationId xmlns:a16="http://schemas.microsoft.com/office/drawing/2014/main" id="{FEEC22DD-0ABE-45AB-A29A-A56A1E428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9" y="3672"/>
                <a:ext cx="147" cy="738"/>
              </a:xfrm>
              <a:custGeom>
                <a:avLst/>
                <a:gdLst>
                  <a:gd name="T0" fmla="*/ 34 w 68"/>
                  <a:gd name="T1" fmla="*/ 341 h 341"/>
                  <a:gd name="T2" fmla="*/ 0 w 68"/>
                  <a:gd name="T3" fmla="*/ 307 h 341"/>
                  <a:gd name="T4" fmla="*/ 0 w 68"/>
                  <a:gd name="T5" fmla="*/ 34 h 341"/>
                  <a:gd name="T6" fmla="*/ 34 w 68"/>
                  <a:gd name="T7" fmla="*/ 0 h 341"/>
                  <a:gd name="T8" fmla="*/ 68 w 68"/>
                  <a:gd name="T9" fmla="*/ 34 h 341"/>
                  <a:gd name="T10" fmla="*/ 68 w 68"/>
                  <a:gd name="T11" fmla="*/ 307 h 341"/>
                  <a:gd name="T12" fmla="*/ 34 w 68"/>
                  <a:gd name="T13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341">
                    <a:moveTo>
                      <a:pt x="34" y="341"/>
                    </a:moveTo>
                    <a:cubicBezTo>
                      <a:pt x="14" y="341"/>
                      <a:pt x="0" y="328"/>
                      <a:pt x="0" y="307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4"/>
                      <a:pt x="14" y="0"/>
                      <a:pt x="34" y="0"/>
                    </a:cubicBezTo>
                    <a:cubicBezTo>
                      <a:pt x="55" y="0"/>
                      <a:pt x="68" y="14"/>
                      <a:pt x="68" y="34"/>
                    </a:cubicBezTo>
                    <a:cubicBezTo>
                      <a:pt x="68" y="307"/>
                      <a:pt x="68" y="307"/>
                      <a:pt x="68" y="307"/>
                    </a:cubicBezTo>
                    <a:cubicBezTo>
                      <a:pt x="68" y="328"/>
                      <a:pt x="55" y="341"/>
                      <a:pt x="34" y="341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3" name="Freeform 13">
                <a:extLst>
                  <a:ext uri="{FF2B5EF4-FFF2-40B4-BE49-F238E27FC236}">
                    <a16:creationId xmlns:a16="http://schemas.microsoft.com/office/drawing/2014/main" id="{2867B2C3-C768-4EBD-A41C-31C0C9846A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9" y="2268"/>
                <a:ext cx="1473" cy="591"/>
              </a:xfrm>
              <a:custGeom>
                <a:avLst/>
                <a:gdLst>
                  <a:gd name="T0" fmla="*/ 649 w 683"/>
                  <a:gd name="T1" fmla="*/ 273 h 273"/>
                  <a:gd name="T2" fmla="*/ 34 w 683"/>
                  <a:gd name="T3" fmla="*/ 273 h 273"/>
                  <a:gd name="T4" fmla="*/ 0 w 683"/>
                  <a:gd name="T5" fmla="*/ 239 h 273"/>
                  <a:gd name="T6" fmla="*/ 0 w 683"/>
                  <a:gd name="T7" fmla="*/ 34 h 273"/>
                  <a:gd name="T8" fmla="*/ 34 w 683"/>
                  <a:gd name="T9" fmla="*/ 0 h 273"/>
                  <a:gd name="T10" fmla="*/ 649 w 683"/>
                  <a:gd name="T11" fmla="*/ 0 h 273"/>
                  <a:gd name="T12" fmla="*/ 683 w 683"/>
                  <a:gd name="T13" fmla="*/ 34 h 273"/>
                  <a:gd name="T14" fmla="*/ 683 w 683"/>
                  <a:gd name="T15" fmla="*/ 239 h 273"/>
                  <a:gd name="T16" fmla="*/ 649 w 683"/>
                  <a:gd name="T17" fmla="*/ 273 h 273"/>
                  <a:gd name="T18" fmla="*/ 69 w 683"/>
                  <a:gd name="T19" fmla="*/ 205 h 273"/>
                  <a:gd name="T20" fmla="*/ 615 w 683"/>
                  <a:gd name="T21" fmla="*/ 205 h 273"/>
                  <a:gd name="T22" fmla="*/ 615 w 683"/>
                  <a:gd name="T23" fmla="*/ 69 h 273"/>
                  <a:gd name="T24" fmla="*/ 69 w 683"/>
                  <a:gd name="T25" fmla="*/ 69 h 273"/>
                  <a:gd name="T26" fmla="*/ 69 w 683"/>
                  <a:gd name="T27" fmla="*/ 20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83" h="273">
                    <a:moveTo>
                      <a:pt x="649" y="273"/>
                    </a:moveTo>
                    <a:cubicBezTo>
                      <a:pt x="34" y="273"/>
                      <a:pt x="34" y="273"/>
                      <a:pt x="34" y="273"/>
                    </a:cubicBezTo>
                    <a:cubicBezTo>
                      <a:pt x="14" y="273"/>
                      <a:pt x="0" y="260"/>
                      <a:pt x="0" y="239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4"/>
                      <a:pt x="14" y="0"/>
                      <a:pt x="34" y="0"/>
                    </a:cubicBezTo>
                    <a:cubicBezTo>
                      <a:pt x="649" y="0"/>
                      <a:pt x="649" y="0"/>
                      <a:pt x="649" y="0"/>
                    </a:cubicBezTo>
                    <a:cubicBezTo>
                      <a:pt x="669" y="0"/>
                      <a:pt x="683" y="14"/>
                      <a:pt x="683" y="34"/>
                    </a:cubicBezTo>
                    <a:cubicBezTo>
                      <a:pt x="683" y="239"/>
                      <a:pt x="683" y="239"/>
                      <a:pt x="683" y="239"/>
                    </a:cubicBezTo>
                    <a:cubicBezTo>
                      <a:pt x="683" y="260"/>
                      <a:pt x="669" y="273"/>
                      <a:pt x="649" y="273"/>
                    </a:cubicBezTo>
                    <a:close/>
                    <a:moveTo>
                      <a:pt x="69" y="205"/>
                    </a:moveTo>
                    <a:cubicBezTo>
                      <a:pt x="615" y="205"/>
                      <a:pt x="615" y="205"/>
                      <a:pt x="615" y="205"/>
                    </a:cubicBezTo>
                    <a:cubicBezTo>
                      <a:pt x="615" y="69"/>
                      <a:pt x="615" y="69"/>
                      <a:pt x="615" y="69"/>
                    </a:cubicBezTo>
                    <a:cubicBezTo>
                      <a:pt x="69" y="69"/>
                      <a:pt x="69" y="69"/>
                      <a:pt x="69" y="69"/>
                    </a:cubicBezTo>
                    <a:lnTo>
                      <a:pt x="69" y="205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4" name="Freeform 14">
                <a:extLst>
                  <a:ext uri="{FF2B5EF4-FFF2-40B4-BE49-F238E27FC236}">
                    <a16:creationId xmlns:a16="http://schemas.microsoft.com/office/drawing/2014/main" id="{F63E54D8-406C-421A-8FAA-E4D398D381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05" y="2712"/>
                <a:ext cx="881" cy="590"/>
              </a:xfrm>
              <a:custGeom>
                <a:avLst/>
                <a:gdLst>
                  <a:gd name="T0" fmla="*/ 375 w 409"/>
                  <a:gd name="T1" fmla="*/ 273 h 273"/>
                  <a:gd name="T2" fmla="*/ 34 w 409"/>
                  <a:gd name="T3" fmla="*/ 273 h 273"/>
                  <a:gd name="T4" fmla="*/ 0 w 409"/>
                  <a:gd name="T5" fmla="*/ 239 h 273"/>
                  <a:gd name="T6" fmla="*/ 0 w 409"/>
                  <a:gd name="T7" fmla="*/ 34 h 273"/>
                  <a:gd name="T8" fmla="*/ 34 w 409"/>
                  <a:gd name="T9" fmla="*/ 0 h 273"/>
                  <a:gd name="T10" fmla="*/ 375 w 409"/>
                  <a:gd name="T11" fmla="*/ 0 h 273"/>
                  <a:gd name="T12" fmla="*/ 409 w 409"/>
                  <a:gd name="T13" fmla="*/ 34 h 273"/>
                  <a:gd name="T14" fmla="*/ 409 w 409"/>
                  <a:gd name="T15" fmla="*/ 239 h 273"/>
                  <a:gd name="T16" fmla="*/ 375 w 409"/>
                  <a:gd name="T17" fmla="*/ 273 h 273"/>
                  <a:gd name="T18" fmla="*/ 68 w 409"/>
                  <a:gd name="T19" fmla="*/ 205 h 273"/>
                  <a:gd name="T20" fmla="*/ 341 w 409"/>
                  <a:gd name="T21" fmla="*/ 205 h 273"/>
                  <a:gd name="T22" fmla="*/ 341 w 409"/>
                  <a:gd name="T23" fmla="*/ 68 h 273"/>
                  <a:gd name="T24" fmla="*/ 68 w 409"/>
                  <a:gd name="T25" fmla="*/ 68 h 273"/>
                  <a:gd name="T26" fmla="*/ 68 w 409"/>
                  <a:gd name="T27" fmla="*/ 205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9" h="273">
                    <a:moveTo>
                      <a:pt x="375" y="273"/>
                    </a:moveTo>
                    <a:cubicBezTo>
                      <a:pt x="34" y="273"/>
                      <a:pt x="34" y="273"/>
                      <a:pt x="34" y="273"/>
                    </a:cubicBezTo>
                    <a:cubicBezTo>
                      <a:pt x="13" y="273"/>
                      <a:pt x="0" y="260"/>
                      <a:pt x="0" y="239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4"/>
                      <a:pt x="13" y="0"/>
                      <a:pt x="34" y="0"/>
                    </a:cubicBezTo>
                    <a:cubicBezTo>
                      <a:pt x="375" y="0"/>
                      <a:pt x="375" y="0"/>
                      <a:pt x="375" y="0"/>
                    </a:cubicBezTo>
                    <a:cubicBezTo>
                      <a:pt x="396" y="0"/>
                      <a:pt x="409" y="14"/>
                      <a:pt x="409" y="34"/>
                    </a:cubicBezTo>
                    <a:cubicBezTo>
                      <a:pt x="409" y="239"/>
                      <a:pt x="409" y="239"/>
                      <a:pt x="409" y="239"/>
                    </a:cubicBezTo>
                    <a:cubicBezTo>
                      <a:pt x="409" y="260"/>
                      <a:pt x="396" y="273"/>
                      <a:pt x="375" y="273"/>
                    </a:cubicBezTo>
                    <a:close/>
                    <a:moveTo>
                      <a:pt x="68" y="205"/>
                    </a:moveTo>
                    <a:cubicBezTo>
                      <a:pt x="341" y="205"/>
                      <a:pt x="341" y="205"/>
                      <a:pt x="341" y="205"/>
                    </a:cubicBezTo>
                    <a:cubicBezTo>
                      <a:pt x="341" y="68"/>
                      <a:pt x="341" y="68"/>
                      <a:pt x="341" y="68"/>
                    </a:cubicBezTo>
                    <a:cubicBezTo>
                      <a:pt x="68" y="68"/>
                      <a:pt x="68" y="68"/>
                      <a:pt x="68" y="68"/>
                    </a:cubicBezTo>
                    <a:lnTo>
                      <a:pt x="68" y="205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5" name="Freeform 15">
                <a:extLst>
                  <a:ext uri="{FF2B5EF4-FFF2-40B4-BE49-F238E27FC236}">
                    <a16:creationId xmlns:a16="http://schemas.microsoft.com/office/drawing/2014/main" id="{890D1AA9-9687-4D35-AD4D-CAD7EB7B87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4" y="3449"/>
                <a:ext cx="735" cy="1331"/>
              </a:xfrm>
              <a:custGeom>
                <a:avLst/>
                <a:gdLst>
                  <a:gd name="T0" fmla="*/ 307 w 341"/>
                  <a:gd name="T1" fmla="*/ 615 h 615"/>
                  <a:gd name="T2" fmla="*/ 34 w 341"/>
                  <a:gd name="T3" fmla="*/ 615 h 615"/>
                  <a:gd name="T4" fmla="*/ 0 w 341"/>
                  <a:gd name="T5" fmla="*/ 581 h 615"/>
                  <a:gd name="T6" fmla="*/ 0 w 341"/>
                  <a:gd name="T7" fmla="*/ 35 h 615"/>
                  <a:gd name="T8" fmla="*/ 34 w 341"/>
                  <a:gd name="T9" fmla="*/ 0 h 615"/>
                  <a:gd name="T10" fmla="*/ 307 w 341"/>
                  <a:gd name="T11" fmla="*/ 0 h 615"/>
                  <a:gd name="T12" fmla="*/ 341 w 341"/>
                  <a:gd name="T13" fmla="*/ 35 h 615"/>
                  <a:gd name="T14" fmla="*/ 341 w 341"/>
                  <a:gd name="T15" fmla="*/ 581 h 615"/>
                  <a:gd name="T16" fmla="*/ 307 w 341"/>
                  <a:gd name="T17" fmla="*/ 615 h 615"/>
                  <a:gd name="T18" fmla="*/ 68 w 341"/>
                  <a:gd name="T19" fmla="*/ 547 h 615"/>
                  <a:gd name="T20" fmla="*/ 273 w 341"/>
                  <a:gd name="T21" fmla="*/ 547 h 615"/>
                  <a:gd name="T22" fmla="*/ 273 w 341"/>
                  <a:gd name="T23" fmla="*/ 69 h 615"/>
                  <a:gd name="T24" fmla="*/ 68 w 341"/>
                  <a:gd name="T25" fmla="*/ 69 h 615"/>
                  <a:gd name="T26" fmla="*/ 68 w 341"/>
                  <a:gd name="T27" fmla="*/ 547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1" h="615">
                    <a:moveTo>
                      <a:pt x="307" y="615"/>
                    </a:moveTo>
                    <a:cubicBezTo>
                      <a:pt x="34" y="615"/>
                      <a:pt x="34" y="615"/>
                      <a:pt x="34" y="615"/>
                    </a:cubicBezTo>
                    <a:cubicBezTo>
                      <a:pt x="13" y="615"/>
                      <a:pt x="0" y="601"/>
                      <a:pt x="0" y="58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4"/>
                      <a:pt x="13" y="0"/>
                      <a:pt x="34" y="0"/>
                    </a:cubicBezTo>
                    <a:cubicBezTo>
                      <a:pt x="307" y="0"/>
                      <a:pt x="307" y="0"/>
                      <a:pt x="307" y="0"/>
                    </a:cubicBezTo>
                    <a:cubicBezTo>
                      <a:pt x="327" y="0"/>
                      <a:pt x="341" y="14"/>
                      <a:pt x="341" y="35"/>
                    </a:cubicBezTo>
                    <a:cubicBezTo>
                      <a:pt x="341" y="581"/>
                      <a:pt x="341" y="581"/>
                      <a:pt x="341" y="581"/>
                    </a:cubicBezTo>
                    <a:cubicBezTo>
                      <a:pt x="341" y="601"/>
                      <a:pt x="327" y="615"/>
                      <a:pt x="307" y="615"/>
                    </a:cubicBezTo>
                    <a:close/>
                    <a:moveTo>
                      <a:pt x="68" y="547"/>
                    </a:moveTo>
                    <a:cubicBezTo>
                      <a:pt x="273" y="547"/>
                      <a:pt x="273" y="547"/>
                      <a:pt x="273" y="547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68" y="69"/>
                      <a:pt x="68" y="69"/>
                      <a:pt x="68" y="69"/>
                    </a:cubicBezTo>
                    <a:lnTo>
                      <a:pt x="68" y="547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sp>
            <p:nvSpPr>
              <p:cNvPr id="86" name="Freeform 16">
                <a:extLst>
                  <a:ext uri="{FF2B5EF4-FFF2-40B4-BE49-F238E27FC236}">
                    <a16:creationId xmlns:a16="http://schemas.microsoft.com/office/drawing/2014/main" id="{EA9C1F83-6E62-42D1-BE24-EA32BDC5E7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17" y="3819"/>
                <a:ext cx="442" cy="961"/>
              </a:xfrm>
              <a:custGeom>
                <a:avLst/>
                <a:gdLst>
                  <a:gd name="T0" fmla="*/ 171 w 205"/>
                  <a:gd name="T1" fmla="*/ 444 h 444"/>
                  <a:gd name="T2" fmla="*/ 34 w 205"/>
                  <a:gd name="T3" fmla="*/ 444 h 444"/>
                  <a:gd name="T4" fmla="*/ 0 w 205"/>
                  <a:gd name="T5" fmla="*/ 410 h 444"/>
                  <a:gd name="T6" fmla="*/ 0 w 205"/>
                  <a:gd name="T7" fmla="*/ 34 h 444"/>
                  <a:gd name="T8" fmla="*/ 34 w 205"/>
                  <a:gd name="T9" fmla="*/ 0 h 444"/>
                  <a:gd name="T10" fmla="*/ 171 w 205"/>
                  <a:gd name="T11" fmla="*/ 0 h 444"/>
                  <a:gd name="T12" fmla="*/ 205 w 205"/>
                  <a:gd name="T13" fmla="*/ 34 h 444"/>
                  <a:gd name="T14" fmla="*/ 205 w 205"/>
                  <a:gd name="T15" fmla="*/ 410 h 444"/>
                  <a:gd name="T16" fmla="*/ 171 w 205"/>
                  <a:gd name="T17" fmla="*/ 444 h 444"/>
                  <a:gd name="T18" fmla="*/ 69 w 205"/>
                  <a:gd name="T19" fmla="*/ 376 h 444"/>
                  <a:gd name="T20" fmla="*/ 137 w 205"/>
                  <a:gd name="T21" fmla="*/ 376 h 444"/>
                  <a:gd name="T22" fmla="*/ 137 w 205"/>
                  <a:gd name="T23" fmla="*/ 68 h 444"/>
                  <a:gd name="T24" fmla="*/ 69 w 205"/>
                  <a:gd name="T25" fmla="*/ 68 h 444"/>
                  <a:gd name="T26" fmla="*/ 69 w 205"/>
                  <a:gd name="T27" fmla="*/ 376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5" h="444">
                    <a:moveTo>
                      <a:pt x="171" y="444"/>
                    </a:moveTo>
                    <a:cubicBezTo>
                      <a:pt x="34" y="444"/>
                      <a:pt x="34" y="444"/>
                      <a:pt x="34" y="444"/>
                    </a:cubicBezTo>
                    <a:cubicBezTo>
                      <a:pt x="14" y="444"/>
                      <a:pt x="0" y="430"/>
                      <a:pt x="0" y="41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4"/>
                      <a:pt x="14" y="0"/>
                      <a:pt x="34" y="0"/>
                    </a:cubicBezTo>
                    <a:cubicBezTo>
                      <a:pt x="171" y="0"/>
                      <a:pt x="171" y="0"/>
                      <a:pt x="171" y="0"/>
                    </a:cubicBezTo>
                    <a:cubicBezTo>
                      <a:pt x="191" y="0"/>
                      <a:pt x="205" y="14"/>
                      <a:pt x="205" y="34"/>
                    </a:cubicBezTo>
                    <a:cubicBezTo>
                      <a:pt x="205" y="410"/>
                      <a:pt x="205" y="410"/>
                      <a:pt x="205" y="410"/>
                    </a:cubicBezTo>
                    <a:cubicBezTo>
                      <a:pt x="205" y="430"/>
                      <a:pt x="191" y="444"/>
                      <a:pt x="171" y="444"/>
                    </a:cubicBezTo>
                    <a:close/>
                    <a:moveTo>
                      <a:pt x="69" y="376"/>
                    </a:moveTo>
                    <a:cubicBezTo>
                      <a:pt x="137" y="376"/>
                      <a:pt x="137" y="376"/>
                      <a:pt x="137" y="376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69" y="68"/>
                      <a:pt x="69" y="68"/>
                      <a:pt x="69" y="68"/>
                    </a:cubicBezTo>
                    <a:lnTo>
                      <a:pt x="69" y="376"/>
                    </a:ln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79" name="Retângulo 46">
              <a:extLst>
                <a:ext uri="{FF2B5EF4-FFF2-40B4-BE49-F238E27FC236}">
                  <a16:creationId xmlns:a16="http://schemas.microsoft.com/office/drawing/2014/main" id="{30BCF39F-8F2A-4D7A-87D9-13A718B0FB9B}"/>
                </a:ext>
              </a:extLst>
            </p:cNvPr>
            <p:cNvSpPr/>
            <p:nvPr/>
          </p:nvSpPr>
          <p:spPr>
            <a:xfrm>
              <a:off x="4780465" y="6174152"/>
              <a:ext cx="1833698" cy="13043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W Head Office" panose="020B0504040200000003"/>
                  <a:cs typeface="Arial" charset="0"/>
                </a:rPr>
                <a:t>190 </a:t>
              </a:r>
              <a:r>
                <a:rPr kumimoji="0" lang="pt-BR" sz="5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W Head Office" panose="020B0504040200000003"/>
                  <a:cs typeface="Arial" charset="0"/>
                </a:rPr>
                <a:t>hp</a:t>
              </a:r>
              <a:endParaRPr kumimoji="0" lang="pt-B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W Head Office" panose="020B0504040200000003"/>
                <a:cs typeface="Arial" charset="0"/>
              </a:endParaRPr>
            </a:p>
          </p:txBody>
        </p:sp>
      </p:grpSp>
      <p:pic>
        <p:nvPicPr>
          <p:cNvPr id="87" name="Imagen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918" y="805811"/>
            <a:ext cx="259967" cy="25996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780" y="857973"/>
            <a:ext cx="274295" cy="182863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4095" y="18864"/>
            <a:ext cx="395130" cy="16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892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VWAG_Presentation_q_de 1">
    <a:dk1>
      <a:srgbClr val="000000"/>
    </a:dk1>
    <a:lt1>
      <a:srgbClr val="FFFFFF"/>
    </a:lt1>
    <a:dk2>
      <a:srgbClr val="003366"/>
    </a:dk2>
    <a:lt2>
      <a:srgbClr val="D4D6D9"/>
    </a:lt2>
    <a:accent1>
      <a:srgbClr val="A8ADB3"/>
    </a:accent1>
    <a:accent2>
      <a:srgbClr val="006384"/>
    </a:accent2>
    <a:accent3>
      <a:srgbClr val="FFFFFF"/>
    </a:accent3>
    <a:accent4>
      <a:srgbClr val="000000"/>
    </a:accent4>
    <a:accent5>
      <a:srgbClr val="D1D3D6"/>
    </a:accent5>
    <a:accent6>
      <a:srgbClr val="005977"/>
    </a:accent6>
    <a:hlink>
      <a:srgbClr val="5F1939"/>
    </a:hlink>
    <a:folHlink>
      <a:srgbClr val="80B0C8"/>
    </a:folHlink>
  </a:clrScheme>
  <a:fontScheme name="VWAG_Presentation_q_d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VWAG_Presentation_q_de 1">
    <a:dk1>
      <a:srgbClr val="000000"/>
    </a:dk1>
    <a:lt1>
      <a:srgbClr val="FFFFFF"/>
    </a:lt1>
    <a:dk2>
      <a:srgbClr val="003366"/>
    </a:dk2>
    <a:lt2>
      <a:srgbClr val="D4D6D9"/>
    </a:lt2>
    <a:accent1>
      <a:srgbClr val="A8ADB3"/>
    </a:accent1>
    <a:accent2>
      <a:srgbClr val="006384"/>
    </a:accent2>
    <a:accent3>
      <a:srgbClr val="FFFFFF"/>
    </a:accent3>
    <a:accent4>
      <a:srgbClr val="000000"/>
    </a:accent4>
    <a:accent5>
      <a:srgbClr val="D1D3D6"/>
    </a:accent5>
    <a:accent6>
      <a:srgbClr val="005977"/>
    </a:accent6>
    <a:hlink>
      <a:srgbClr val="5F1939"/>
    </a:hlink>
    <a:folHlink>
      <a:srgbClr val="80B0C8"/>
    </a:folHlink>
  </a:clrScheme>
  <a:fontScheme name="VWAG_Presentation_q_d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VWAG_Presentation_q_de 1">
    <a:dk1>
      <a:srgbClr val="000000"/>
    </a:dk1>
    <a:lt1>
      <a:srgbClr val="FFFFFF"/>
    </a:lt1>
    <a:dk2>
      <a:srgbClr val="003366"/>
    </a:dk2>
    <a:lt2>
      <a:srgbClr val="D4D6D9"/>
    </a:lt2>
    <a:accent1>
      <a:srgbClr val="A8ADB3"/>
    </a:accent1>
    <a:accent2>
      <a:srgbClr val="006384"/>
    </a:accent2>
    <a:accent3>
      <a:srgbClr val="FFFFFF"/>
    </a:accent3>
    <a:accent4>
      <a:srgbClr val="000000"/>
    </a:accent4>
    <a:accent5>
      <a:srgbClr val="D1D3D6"/>
    </a:accent5>
    <a:accent6>
      <a:srgbClr val="005977"/>
    </a:accent6>
    <a:hlink>
      <a:srgbClr val="5F1939"/>
    </a:hlink>
    <a:folHlink>
      <a:srgbClr val="80B0C8"/>
    </a:folHlink>
  </a:clrScheme>
  <a:fontScheme name="VWAG_Presentation_q_d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VWAG_CD_-Farben">
    <a:dk1>
      <a:srgbClr val="000000"/>
    </a:dk1>
    <a:lt1>
      <a:srgbClr val="FFFFFF"/>
    </a:lt1>
    <a:dk2>
      <a:srgbClr val="003366"/>
    </a:dk2>
    <a:lt2>
      <a:srgbClr val="D4D6D9"/>
    </a:lt2>
    <a:accent1>
      <a:srgbClr val="4C5356"/>
    </a:accent1>
    <a:accent2>
      <a:srgbClr val="A8ADB3"/>
    </a:accent2>
    <a:accent3>
      <a:srgbClr val="006384"/>
    </a:accent3>
    <a:accent4>
      <a:srgbClr val="5F1939"/>
    </a:accent4>
    <a:accent5>
      <a:srgbClr val="D4D6D9"/>
    </a:accent5>
    <a:accent6>
      <a:srgbClr val="80B0C8"/>
    </a:accent6>
    <a:hlink>
      <a:srgbClr val="004666"/>
    </a:hlink>
    <a:folHlink>
      <a:srgbClr val="A21E4D"/>
    </a:folHlink>
  </a:clrScheme>
  <a:fontScheme name="VWAG_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VWAG_CD_-Farben">
    <a:dk1>
      <a:srgbClr val="000000"/>
    </a:dk1>
    <a:lt1>
      <a:srgbClr val="FFFFFF"/>
    </a:lt1>
    <a:dk2>
      <a:srgbClr val="003366"/>
    </a:dk2>
    <a:lt2>
      <a:srgbClr val="D4D6D9"/>
    </a:lt2>
    <a:accent1>
      <a:srgbClr val="4C5356"/>
    </a:accent1>
    <a:accent2>
      <a:srgbClr val="A8ADB3"/>
    </a:accent2>
    <a:accent3>
      <a:srgbClr val="006384"/>
    </a:accent3>
    <a:accent4>
      <a:srgbClr val="5F1939"/>
    </a:accent4>
    <a:accent5>
      <a:srgbClr val="D4D6D9"/>
    </a:accent5>
    <a:accent6>
      <a:srgbClr val="80B0C8"/>
    </a:accent6>
    <a:hlink>
      <a:srgbClr val="004666"/>
    </a:hlink>
    <a:folHlink>
      <a:srgbClr val="A21E4D"/>
    </a:folHlink>
  </a:clrScheme>
  <a:fontScheme name="VWAG_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5289</TotalTime>
  <Words>299</Words>
  <Application>Microsoft Office PowerPoint</Application>
  <PresentationFormat>Personalizado</PresentationFormat>
  <Paragraphs>149</Paragraphs>
  <Slides>12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Times New Roman</vt:lpstr>
      <vt:lpstr>Verdana</vt:lpstr>
      <vt:lpstr>VW Head Office</vt:lpstr>
      <vt:lpstr>Wingdings</vt:lpstr>
      <vt:lpstr>Tema de Office</vt:lpstr>
      <vt:lpstr>think-cell Folie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herme</dc:creator>
  <cp:lastModifiedBy>Miguel Vallejo</cp:lastModifiedBy>
  <cp:revision>62</cp:revision>
  <dcterms:created xsi:type="dcterms:W3CDTF">2016-12-06T13:45:19Z</dcterms:created>
  <dcterms:modified xsi:type="dcterms:W3CDTF">2018-05-12T00:19:46Z</dcterms:modified>
</cp:coreProperties>
</file>